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40" r:id="rId1"/>
  </p:sldMasterIdLst>
  <p:notesMasterIdLst>
    <p:notesMasterId r:id="rId18"/>
  </p:notesMasterIdLst>
  <p:sldIdLst>
    <p:sldId id="256" r:id="rId2"/>
    <p:sldId id="259" r:id="rId3"/>
    <p:sldId id="260" r:id="rId4"/>
    <p:sldId id="274" r:id="rId5"/>
    <p:sldId id="275" r:id="rId6"/>
    <p:sldId id="266" r:id="rId7"/>
    <p:sldId id="277" r:id="rId8"/>
    <p:sldId id="261" r:id="rId9"/>
    <p:sldId id="278" r:id="rId10"/>
    <p:sldId id="263" r:id="rId11"/>
    <p:sldId id="279" r:id="rId12"/>
    <p:sldId id="272" r:id="rId13"/>
    <p:sldId id="269" r:id="rId14"/>
    <p:sldId id="271" r:id="rId15"/>
    <p:sldId id="268"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452" autoAdjust="0"/>
    <p:restoredTop sz="83791" autoAdjust="0"/>
  </p:normalViewPr>
  <p:slideViewPr>
    <p:cSldViewPr snapToGrid="0">
      <p:cViewPr varScale="1">
        <p:scale>
          <a:sx n="69" d="100"/>
          <a:sy n="69" d="100"/>
        </p:scale>
        <p:origin x="10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FEA2-D80D-42B1-A56D-F7F06E77B5DF}"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39166A93-BBEA-41F1-9BF0-174E28892A77}">
      <dgm:prSet/>
      <dgm:spPr>
        <a:solidFill>
          <a:schemeClr val="tx2">
            <a:alpha val="90000"/>
          </a:schemeClr>
        </a:solidFill>
      </dgm:spPr>
      <dgm:t>
        <a:bodyPr/>
        <a:lstStyle/>
        <a:p>
          <a:r>
            <a:rPr lang="en-US" b="0" i="0" dirty="0"/>
            <a:t>1. Data Acquisition – Crawling the website we want to fetch the information from,  and gathering it all together.</a:t>
          </a:r>
          <a:endParaRPr lang="en-US" dirty="0"/>
        </a:p>
      </dgm:t>
    </dgm:pt>
    <dgm:pt modelId="{0C1AC78C-8435-498E-81D5-E9FE412CEDA6}" type="parTrans" cxnId="{59D9E26D-BA32-4897-BE2F-86AA0FA514BB}">
      <dgm:prSet/>
      <dgm:spPr/>
      <dgm:t>
        <a:bodyPr/>
        <a:lstStyle/>
        <a:p>
          <a:endParaRPr lang="en-US"/>
        </a:p>
      </dgm:t>
    </dgm:pt>
    <dgm:pt modelId="{B074A85A-1F43-40BA-8793-7E63404E5F21}" type="sibTrans" cxnId="{59D9E26D-BA32-4897-BE2F-86AA0FA514BB}">
      <dgm:prSet phldrT="1" phldr="0"/>
      <dgm:spPr/>
      <dgm:t>
        <a:bodyPr/>
        <a:lstStyle/>
        <a:p>
          <a:r>
            <a:rPr lang="en-US"/>
            <a:t>1</a:t>
          </a:r>
        </a:p>
      </dgm:t>
    </dgm:pt>
    <dgm:pt modelId="{3DB4BBA5-D6FF-4D12-9367-DACC68F8E5E6}">
      <dgm:prSet/>
      <dgm:spPr>
        <a:solidFill>
          <a:schemeClr val="tx2">
            <a:alpha val="90000"/>
          </a:schemeClr>
        </a:solidFill>
      </dgm:spPr>
      <dgm:t>
        <a:bodyPr/>
        <a:lstStyle/>
        <a:p>
          <a:r>
            <a:rPr lang="en-US" b="0" i="0"/>
            <a:t>2. EDA – Filtering and cleaning the data, analyzing it and visualizing insights based on the data we acquired.</a:t>
          </a:r>
          <a:endParaRPr lang="en-US"/>
        </a:p>
      </dgm:t>
    </dgm:pt>
    <dgm:pt modelId="{CC7F6714-AEB3-4555-82EA-44990EF2EEE6}" type="parTrans" cxnId="{3BD7EFC2-2F5A-4BBD-A986-B86C5DC4E00F}">
      <dgm:prSet/>
      <dgm:spPr/>
      <dgm:t>
        <a:bodyPr/>
        <a:lstStyle/>
        <a:p>
          <a:endParaRPr lang="en-US"/>
        </a:p>
      </dgm:t>
    </dgm:pt>
    <dgm:pt modelId="{46ABBB96-273A-49C9-8D49-6415FDBEFB01}" type="sibTrans" cxnId="{3BD7EFC2-2F5A-4BBD-A986-B86C5DC4E00F}">
      <dgm:prSet phldrT="2" phldr="0"/>
      <dgm:spPr/>
      <dgm:t>
        <a:bodyPr/>
        <a:lstStyle/>
        <a:p>
          <a:r>
            <a:rPr lang="en-US"/>
            <a:t>2</a:t>
          </a:r>
        </a:p>
      </dgm:t>
    </dgm:pt>
    <dgm:pt modelId="{BDD98445-4617-4D9A-ABB5-3DBB2504E633}">
      <dgm:prSet/>
      <dgm:spPr>
        <a:solidFill>
          <a:schemeClr val="tx2">
            <a:alpha val="90000"/>
          </a:schemeClr>
        </a:solidFill>
      </dgm:spPr>
      <dgm:t>
        <a:bodyPr/>
        <a:lstStyle/>
        <a:p>
          <a:r>
            <a:rPr lang="en-US" b="0" i="0" dirty="0"/>
            <a:t>3. Machine Learning – Using ML techniques to help us predict popularity of a car,  and benchmarking the performance of the models.</a:t>
          </a:r>
          <a:endParaRPr lang="en-US" dirty="0"/>
        </a:p>
      </dgm:t>
    </dgm:pt>
    <dgm:pt modelId="{2A3A2E71-C578-40F0-96A8-BC79ADC32C0F}" type="parTrans" cxnId="{24F1242A-1EB4-47E8-8219-A0F01B3BFC44}">
      <dgm:prSet/>
      <dgm:spPr/>
      <dgm:t>
        <a:bodyPr/>
        <a:lstStyle/>
        <a:p>
          <a:endParaRPr lang="en-US"/>
        </a:p>
      </dgm:t>
    </dgm:pt>
    <dgm:pt modelId="{8B61B0AB-5B43-4E4B-817B-A9ED61E01288}" type="sibTrans" cxnId="{24F1242A-1EB4-47E8-8219-A0F01B3BFC44}">
      <dgm:prSet phldrT="3" phldr="0"/>
      <dgm:spPr/>
      <dgm:t>
        <a:bodyPr/>
        <a:lstStyle/>
        <a:p>
          <a:r>
            <a:rPr lang="en-US"/>
            <a:t>3</a:t>
          </a:r>
        </a:p>
      </dgm:t>
    </dgm:pt>
    <dgm:pt modelId="{13D34F7C-6C6E-46AD-B77E-9322B4212B5B}">
      <dgm:prSet/>
      <dgm:spPr>
        <a:solidFill>
          <a:schemeClr val="tx2">
            <a:alpha val="90000"/>
          </a:schemeClr>
        </a:solidFill>
      </dgm:spPr>
      <dgm:t>
        <a:bodyPr/>
        <a:lstStyle/>
        <a:p>
          <a:r>
            <a:rPr lang="en-US" b="0" i="0"/>
            <a:t>4. Conclusions – Stating conclusions from the models regarding our research question.</a:t>
          </a:r>
          <a:endParaRPr lang="en-US"/>
        </a:p>
      </dgm:t>
    </dgm:pt>
    <dgm:pt modelId="{1CF0968E-77FF-485F-977E-61F21046C082}" type="parTrans" cxnId="{E20615E5-0F6B-433B-AFC5-203BEC674D86}">
      <dgm:prSet/>
      <dgm:spPr/>
      <dgm:t>
        <a:bodyPr/>
        <a:lstStyle/>
        <a:p>
          <a:endParaRPr lang="en-US"/>
        </a:p>
      </dgm:t>
    </dgm:pt>
    <dgm:pt modelId="{3CEADDC0-14B4-4DD7-8299-D93C9CDA02E3}" type="sibTrans" cxnId="{E20615E5-0F6B-433B-AFC5-203BEC674D86}">
      <dgm:prSet phldrT="4" phldr="0"/>
      <dgm:spPr/>
      <dgm:t>
        <a:bodyPr/>
        <a:lstStyle/>
        <a:p>
          <a:r>
            <a:rPr lang="en-US"/>
            <a:t>4</a:t>
          </a:r>
        </a:p>
      </dgm:t>
    </dgm:pt>
    <dgm:pt modelId="{67D2601C-9114-45A6-910F-E956016D491C}" type="pres">
      <dgm:prSet presAssocID="{9CE7FEA2-D80D-42B1-A56D-F7F06E77B5DF}" presName="Name0" presStyleCnt="0">
        <dgm:presLayoutVars>
          <dgm:animLvl val="lvl"/>
          <dgm:resizeHandles val="exact"/>
        </dgm:presLayoutVars>
      </dgm:prSet>
      <dgm:spPr/>
    </dgm:pt>
    <dgm:pt modelId="{55F3352B-0C8F-420A-826D-D796041B709D}" type="pres">
      <dgm:prSet presAssocID="{39166A93-BBEA-41F1-9BF0-174E28892A77}" presName="compositeNode" presStyleCnt="0">
        <dgm:presLayoutVars>
          <dgm:bulletEnabled val="1"/>
        </dgm:presLayoutVars>
      </dgm:prSet>
      <dgm:spPr/>
    </dgm:pt>
    <dgm:pt modelId="{EAC61FF2-760E-4DEB-946D-29BA89CA1B64}" type="pres">
      <dgm:prSet presAssocID="{39166A93-BBEA-41F1-9BF0-174E28892A77}" presName="bgRect" presStyleLbl="bgAccFollowNode1" presStyleIdx="0" presStyleCnt="4"/>
      <dgm:spPr/>
    </dgm:pt>
    <dgm:pt modelId="{7DEFF67A-0495-43F4-B66B-21CBBD4A17DA}" type="pres">
      <dgm:prSet presAssocID="{B074A85A-1F43-40BA-8793-7E63404E5F21}" presName="sibTransNodeCircle" presStyleLbl="alignNode1" presStyleIdx="0" presStyleCnt="8">
        <dgm:presLayoutVars>
          <dgm:chMax val="0"/>
          <dgm:bulletEnabled/>
        </dgm:presLayoutVars>
      </dgm:prSet>
      <dgm:spPr/>
    </dgm:pt>
    <dgm:pt modelId="{03DCAEC8-C8C3-4662-895A-063746D7BCE2}" type="pres">
      <dgm:prSet presAssocID="{39166A93-BBEA-41F1-9BF0-174E28892A77}" presName="bottomLine" presStyleLbl="alignNode1" presStyleIdx="1" presStyleCnt="8">
        <dgm:presLayoutVars/>
      </dgm:prSet>
      <dgm:spPr/>
    </dgm:pt>
    <dgm:pt modelId="{05B81D24-80FC-4BE2-A9FD-AFCBC94D43A5}" type="pres">
      <dgm:prSet presAssocID="{39166A93-BBEA-41F1-9BF0-174E28892A77}" presName="nodeText" presStyleLbl="bgAccFollowNode1" presStyleIdx="0" presStyleCnt="4">
        <dgm:presLayoutVars>
          <dgm:bulletEnabled val="1"/>
        </dgm:presLayoutVars>
      </dgm:prSet>
      <dgm:spPr/>
    </dgm:pt>
    <dgm:pt modelId="{A3E73736-80C0-4BB5-A741-31129BCDD406}" type="pres">
      <dgm:prSet presAssocID="{B074A85A-1F43-40BA-8793-7E63404E5F21}" presName="sibTrans" presStyleCnt="0"/>
      <dgm:spPr/>
    </dgm:pt>
    <dgm:pt modelId="{BDF89C5E-95D4-480A-BA0B-D75A6970252C}" type="pres">
      <dgm:prSet presAssocID="{3DB4BBA5-D6FF-4D12-9367-DACC68F8E5E6}" presName="compositeNode" presStyleCnt="0">
        <dgm:presLayoutVars>
          <dgm:bulletEnabled val="1"/>
        </dgm:presLayoutVars>
      </dgm:prSet>
      <dgm:spPr/>
    </dgm:pt>
    <dgm:pt modelId="{6C67B2CE-24AE-4F10-BDF1-26532273BA82}" type="pres">
      <dgm:prSet presAssocID="{3DB4BBA5-D6FF-4D12-9367-DACC68F8E5E6}" presName="bgRect" presStyleLbl="bgAccFollowNode1" presStyleIdx="1" presStyleCnt="4"/>
      <dgm:spPr/>
    </dgm:pt>
    <dgm:pt modelId="{A823B6F6-838F-4DDC-941A-7EAE9917252B}" type="pres">
      <dgm:prSet presAssocID="{46ABBB96-273A-49C9-8D49-6415FDBEFB01}" presName="sibTransNodeCircle" presStyleLbl="alignNode1" presStyleIdx="2" presStyleCnt="8">
        <dgm:presLayoutVars>
          <dgm:chMax val="0"/>
          <dgm:bulletEnabled/>
        </dgm:presLayoutVars>
      </dgm:prSet>
      <dgm:spPr/>
    </dgm:pt>
    <dgm:pt modelId="{CE0DCBE8-C24D-4A9B-BF16-BB98EB42A038}" type="pres">
      <dgm:prSet presAssocID="{3DB4BBA5-D6FF-4D12-9367-DACC68F8E5E6}" presName="bottomLine" presStyleLbl="alignNode1" presStyleIdx="3" presStyleCnt="8">
        <dgm:presLayoutVars/>
      </dgm:prSet>
      <dgm:spPr/>
    </dgm:pt>
    <dgm:pt modelId="{59D4BE55-E635-4591-84D7-B4083A169AEC}" type="pres">
      <dgm:prSet presAssocID="{3DB4BBA5-D6FF-4D12-9367-DACC68F8E5E6}" presName="nodeText" presStyleLbl="bgAccFollowNode1" presStyleIdx="1" presStyleCnt="4">
        <dgm:presLayoutVars>
          <dgm:bulletEnabled val="1"/>
        </dgm:presLayoutVars>
      </dgm:prSet>
      <dgm:spPr/>
    </dgm:pt>
    <dgm:pt modelId="{B5756566-84C6-47D8-B980-C34952542E2E}" type="pres">
      <dgm:prSet presAssocID="{46ABBB96-273A-49C9-8D49-6415FDBEFB01}" presName="sibTrans" presStyleCnt="0"/>
      <dgm:spPr/>
    </dgm:pt>
    <dgm:pt modelId="{EBA3E6A1-0F0E-4C36-AF7B-02B68EBFA95A}" type="pres">
      <dgm:prSet presAssocID="{BDD98445-4617-4D9A-ABB5-3DBB2504E633}" presName="compositeNode" presStyleCnt="0">
        <dgm:presLayoutVars>
          <dgm:bulletEnabled val="1"/>
        </dgm:presLayoutVars>
      </dgm:prSet>
      <dgm:spPr/>
    </dgm:pt>
    <dgm:pt modelId="{9AEF9612-5804-4E6E-89E0-976DE6A15D5C}" type="pres">
      <dgm:prSet presAssocID="{BDD98445-4617-4D9A-ABB5-3DBB2504E633}" presName="bgRect" presStyleLbl="bgAccFollowNode1" presStyleIdx="2" presStyleCnt="4"/>
      <dgm:spPr/>
    </dgm:pt>
    <dgm:pt modelId="{07098834-9A54-48B7-9AB6-4FFA093FEBC1}" type="pres">
      <dgm:prSet presAssocID="{8B61B0AB-5B43-4E4B-817B-A9ED61E01288}" presName="sibTransNodeCircle" presStyleLbl="alignNode1" presStyleIdx="4" presStyleCnt="8">
        <dgm:presLayoutVars>
          <dgm:chMax val="0"/>
          <dgm:bulletEnabled/>
        </dgm:presLayoutVars>
      </dgm:prSet>
      <dgm:spPr/>
    </dgm:pt>
    <dgm:pt modelId="{7960EE8C-14B3-4C99-A9D4-B86E3C835636}" type="pres">
      <dgm:prSet presAssocID="{BDD98445-4617-4D9A-ABB5-3DBB2504E633}" presName="bottomLine" presStyleLbl="alignNode1" presStyleIdx="5" presStyleCnt="8">
        <dgm:presLayoutVars/>
      </dgm:prSet>
      <dgm:spPr/>
    </dgm:pt>
    <dgm:pt modelId="{B79A0005-A809-48BA-87E9-9DAA30B861F8}" type="pres">
      <dgm:prSet presAssocID="{BDD98445-4617-4D9A-ABB5-3DBB2504E633}" presName="nodeText" presStyleLbl="bgAccFollowNode1" presStyleIdx="2" presStyleCnt="4">
        <dgm:presLayoutVars>
          <dgm:bulletEnabled val="1"/>
        </dgm:presLayoutVars>
      </dgm:prSet>
      <dgm:spPr/>
    </dgm:pt>
    <dgm:pt modelId="{9A992D5E-35FE-4719-BE3B-D1CC7F7CD8CF}" type="pres">
      <dgm:prSet presAssocID="{8B61B0AB-5B43-4E4B-817B-A9ED61E01288}" presName="sibTrans" presStyleCnt="0"/>
      <dgm:spPr/>
    </dgm:pt>
    <dgm:pt modelId="{EA86ECB6-783E-4148-8313-DBBC78A59E61}" type="pres">
      <dgm:prSet presAssocID="{13D34F7C-6C6E-46AD-B77E-9322B4212B5B}" presName="compositeNode" presStyleCnt="0">
        <dgm:presLayoutVars>
          <dgm:bulletEnabled val="1"/>
        </dgm:presLayoutVars>
      </dgm:prSet>
      <dgm:spPr/>
    </dgm:pt>
    <dgm:pt modelId="{23C2F30D-350E-4B15-BFF8-1DC09000C043}" type="pres">
      <dgm:prSet presAssocID="{13D34F7C-6C6E-46AD-B77E-9322B4212B5B}" presName="bgRect" presStyleLbl="bgAccFollowNode1" presStyleIdx="3" presStyleCnt="4"/>
      <dgm:spPr/>
    </dgm:pt>
    <dgm:pt modelId="{44DC8094-2679-416C-8AD1-2BC3847B73C9}" type="pres">
      <dgm:prSet presAssocID="{3CEADDC0-14B4-4DD7-8299-D93C9CDA02E3}" presName="sibTransNodeCircle" presStyleLbl="alignNode1" presStyleIdx="6" presStyleCnt="8">
        <dgm:presLayoutVars>
          <dgm:chMax val="0"/>
          <dgm:bulletEnabled/>
        </dgm:presLayoutVars>
      </dgm:prSet>
      <dgm:spPr/>
    </dgm:pt>
    <dgm:pt modelId="{4A7E8206-DD7B-4605-850D-28B291E39EC4}" type="pres">
      <dgm:prSet presAssocID="{13D34F7C-6C6E-46AD-B77E-9322B4212B5B}" presName="bottomLine" presStyleLbl="alignNode1" presStyleIdx="7" presStyleCnt="8">
        <dgm:presLayoutVars/>
      </dgm:prSet>
      <dgm:spPr/>
    </dgm:pt>
    <dgm:pt modelId="{B0AAB183-25D3-4BD0-AC88-FC9657BEF3D7}" type="pres">
      <dgm:prSet presAssocID="{13D34F7C-6C6E-46AD-B77E-9322B4212B5B}" presName="nodeText" presStyleLbl="bgAccFollowNode1" presStyleIdx="3" presStyleCnt="4">
        <dgm:presLayoutVars>
          <dgm:bulletEnabled val="1"/>
        </dgm:presLayoutVars>
      </dgm:prSet>
      <dgm:spPr/>
    </dgm:pt>
  </dgm:ptLst>
  <dgm:cxnLst>
    <dgm:cxn modelId="{67653F15-6C14-431D-98C5-DC8E58732F5F}" type="presOf" srcId="{46ABBB96-273A-49C9-8D49-6415FDBEFB01}" destId="{A823B6F6-838F-4DDC-941A-7EAE9917252B}" srcOrd="0" destOrd="0" presId="urn:microsoft.com/office/officeart/2016/7/layout/BasicLinearProcessNumbered"/>
    <dgm:cxn modelId="{DD7A2419-FF81-4CD5-B3A0-0BE744ABC703}" type="presOf" srcId="{BDD98445-4617-4D9A-ABB5-3DBB2504E633}" destId="{9AEF9612-5804-4E6E-89E0-976DE6A15D5C}" srcOrd="0" destOrd="0" presId="urn:microsoft.com/office/officeart/2016/7/layout/BasicLinearProcessNumbered"/>
    <dgm:cxn modelId="{CA705B1F-86BB-4FD8-8563-932DD7317CA5}" type="presOf" srcId="{3DB4BBA5-D6FF-4D12-9367-DACC68F8E5E6}" destId="{6C67B2CE-24AE-4F10-BDF1-26532273BA82}" srcOrd="0" destOrd="0" presId="urn:microsoft.com/office/officeart/2016/7/layout/BasicLinearProcessNumbered"/>
    <dgm:cxn modelId="{24F1242A-1EB4-47E8-8219-A0F01B3BFC44}" srcId="{9CE7FEA2-D80D-42B1-A56D-F7F06E77B5DF}" destId="{BDD98445-4617-4D9A-ABB5-3DBB2504E633}" srcOrd="2" destOrd="0" parTransId="{2A3A2E71-C578-40F0-96A8-BC79ADC32C0F}" sibTransId="{8B61B0AB-5B43-4E4B-817B-A9ED61E01288}"/>
    <dgm:cxn modelId="{AFDDF642-D6F7-4F72-AA31-30B7376DE15A}" type="presOf" srcId="{13D34F7C-6C6E-46AD-B77E-9322B4212B5B}" destId="{23C2F30D-350E-4B15-BFF8-1DC09000C043}" srcOrd="0" destOrd="0" presId="urn:microsoft.com/office/officeart/2016/7/layout/BasicLinearProcessNumbered"/>
    <dgm:cxn modelId="{FC492A64-C947-4123-B344-3704D9561C49}" type="presOf" srcId="{13D34F7C-6C6E-46AD-B77E-9322B4212B5B}" destId="{B0AAB183-25D3-4BD0-AC88-FC9657BEF3D7}" srcOrd="1" destOrd="0" presId="urn:microsoft.com/office/officeart/2016/7/layout/BasicLinearProcessNumbered"/>
    <dgm:cxn modelId="{A0D54F66-E563-42D4-91ED-04D0DBD2EFFF}" type="presOf" srcId="{9CE7FEA2-D80D-42B1-A56D-F7F06E77B5DF}" destId="{67D2601C-9114-45A6-910F-E956016D491C}" srcOrd="0" destOrd="0" presId="urn:microsoft.com/office/officeart/2016/7/layout/BasicLinearProcessNumbered"/>
    <dgm:cxn modelId="{8C6FB94A-A4F0-4EB6-B00F-306264A80420}" type="presOf" srcId="{3DB4BBA5-D6FF-4D12-9367-DACC68F8E5E6}" destId="{59D4BE55-E635-4591-84D7-B4083A169AEC}" srcOrd="1" destOrd="0" presId="urn:microsoft.com/office/officeart/2016/7/layout/BasicLinearProcessNumbered"/>
    <dgm:cxn modelId="{59D9E26D-BA32-4897-BE2F-86AA0FA514BB}" srcId="{9CE7FEA2-D80D-42B1-A56D-F7F06E77B5DF}" destId="{39166A93-BBEA-41F1-9BF0-174E28892A77}" srcOrd="0" destOrd="0" parTransId="{0C1AC78C-8435-498E-81D5-E9FE412CEDA6}" sibTransId="{B074A85A-1F43-40BA-8793-7E63404E5F21}"/>
    <dgm:cxn modelId="{7474064F-AD2A-4376-99B7-D60122669CD8}" type="presOf" srcId="{39166A93-BBEA-41F1-9BF0-174E28892A77}" destId="{EAC61FF2-760E-4DEB-946D-29BA89CA1B64}" srcOrd="0" destOrd="0" presId="urn:microsoft.com/office/officeart/2016/7/layout/BasicLinearProcessNumbered"/>
    <dgm:cxn modelId="{5EFF4353-33E7-4DFE-BEA2-5F8EA2F5028B}" type="presOf" srcId="{BDD98445-4617-4D9A-ABB5-3DBB2504E633}" destId="{B79A0005-A809-48BA-87E9-9DAA30B861F8}" srcOrd="1" destOrd="0" presId="urn:microsoft.com/office/officeart/2016/7/layout/BasicLinearProcessNumbered"/>
    <dgm:cxn modelId="{3983F779-6FC8-4F29-8B5B-018472E13512}" type="presOf" srcId="{8B61B0AB-5B43-4E4B-817B-A9ED61E01288}" destId="{07098834-9A54-48B7-9AB6-4FFA093FEBC1}" srcOrd="0" destOrd="0" presId="urn:microsoft.com/office/officeart/2016/7/layout/BasicLinearProcessNumbered"/>
    <dgm:cxn modelId="{55CAB890-EB54-40DA-8071-5D90FBD0C774}" type="presOf" srcId="{39166A93-BBEA-41F1-9BF0-174E28892A77}" destId="{05B81D24-80FC-4BE2-A9FD-AFCBC94D43A5}" srcOrd="1" destOrd="0" presId="urn:microsoft.com/office/officeart/2016/7/layout/BasicLinearProcessNumbered"/>
    <dgm:cxn modelId="{2DF4AD99-3D94-4BA5-A187-4B99D29E3591}" type="presOf" srcId="{B074A85A-1F43-40BA-8793-7E63404E5F21}" destId="{7DEFF67A-0495-43F4-B66B-21CBBD4A17DA}" srcOrd="0" destOrd="0" presId="urn:microsoft.com/office/officeart/2016/7/layout/BasicLinearProcessNumbered"/>
    <dgm:cxn modelId="{3BD7EFC2-2F5A-4BBD-A986-B86C5DC4E00F}" srcId="{9CE7FEA2-D80D-42B1-A56D-F7F06E77B5DF}" destId="{3DB4BBA5-D6FF-4D12-9367-DACC68F8E5E6}" srcOrd="1" destOrd="0" parTransId="{CC7F6714-AEB3-4555-82EA-44990EF2EEE6}" sibTransId="{46ABBB96-273A-49C9-8D49-6415FDBEFB01}"/>
    <dgm:cxn modelId="{FF9A73CF-EAA0-4D2E-B764-4AF17D56A890}" type="presOf" srcId="{3CEADDC0-14B4-4DD7-8299-D93C9CDA02E3}" destId="{44DC8094-2679-416C-8AD1-2BC3847B73C9}" srcOrd="0" destOrd="0" presId="urn:microsoft.com/office/officeart/2016/7/layout/BasicLinearProcessNumbered"/>
    <dgm:cxn modelId="{E20615E5-0F6B-433B-AFC5-203BEC674D86}" srcId="{9CE7FEA2-D80D-42B1-A56D-F7F06E77B5DF}" destId="{13D34F7C-6C6E-46AD-B77E-9322B4212B5B}" srcOrd="3" destOrd="0" parTransId="{1CF0968E-77FF-485F-977E-61F21046C082}" sibTransId="{3CEADDC0-14B4-4DD7-8299-D93C9CDA02E3}"/>
    <dgm:cxn modelId="{CBBA8225-87DA-4F61-A698-B63DE710C6FF}" type="presParOf" srcId="{67D2601C-9114-45A6-910F-E956016D491C}" destId="{55F3352B-0C8F-420A-826D-D796041B709D}" srcOrd="0" destOrd="0" presId="urn:microsoft.com/office/officeart/2016/7/layout/BasicLinearProcessNumbered"/>
    <dgm:cxn modelId="{7D69D466-6615-496F-B4EF-2DB01609F557}" type="presParOf" srcId="{55F3352B-0C8F-420A-826D-D796041B709D}" destId="{EAC61FF2-760E-4DEB-946D-29BA89CA1B64}" srcOrd="0" destOrd="0" presId="urn:microsoft.com/office/officeart/2016/7/layout/BasicLinearProcessNumbered"/>
    <dgm:cxn modelId="{B23FA7A7-EA27-4F90-8022-0AD3640A9A10}" type="presParOf" srcId="{55F3352B-0C8F-420A-826D-D796041B709D}" destId="{7DEFF67A-0495-43F4-B66B-21CBBD4A17DA}" srcOrd="1" destOrd="0" presId="urn:microsoft.com/office/officeart/2016/7/layout/BasicLinearProcessNumbered"/>
    <dgm:cxn modelId="{3CE41212-4D15-4063-AD01-38CF210D9C5E}" type="presParOf" srcId="{55F3352B-0C8F-420A-826D-D796041B709D}" destId="{03DCAEC8-C8C3-4662-895A-063746D7BCE2}" srcOrd="2" destOrd="0" presId="urn:microsoft.com/office/officeart/2016/7/layout/BasicLinearProcessNumbered"/>
    <dgm:cxn modelId="{0EB0EFDE-C7F1-4D77-95D9-A7C17BFA9FF1}" type="presParOf" srcId="{55F3352B-0C8F-420A-826D-D796041B709D}" destId="{05B81D24-80FC-4BE2-A9FD-AFCBC94D43A5}" srcOrd="3" destOrd="0" presId="urn:microsoft.com/office/officeart/2016/7/layout/BasicLinearProcessNumbered"/>
    <dgm:cxn modelId="{349CCC66-BBDC-4A34-ABFF-9C3A0FE93558}" type="presParOf" srcId="{67D2601C-9114-45A6-910F-E956016D491C}" destId="{A3E73736-80C0-4BB5-A741-31129BCDD406}" srcOrd="1" destOrd="0" presId="urn:microsoft.com/office/officeart/2016/7/layout/BasicLinearProcessNumbered"/>
    <dgm:cxn modelId="{5F751FCB-DBD4-45EF-8EE8-8777EBB9C305}" type="presParOf" srcId="{67D2601C-9114-45A6-910F-E956016D491C}" destId="{BDF89C5E-95D4-480A-BA0B-D75A6970252C}" srcOrd="2" destOrd="0" presId="urn:microsoft.com/office/officeart/2016/7/layout/BasicLinearProcessNumbered"/>
    <dgm:cxn modelId="{F1547A55-D6DE-43B4-A17C-C83A3403E93A}" type="presParOf" srcId="{BDF89C5E-95D4-480A-BA0B-D75A6970252C}" destId="{6C67B2CE-24AE-4F10-BDF1-26532273BA82}" srcOrd="0" destOrd="0" presId="urn:microsoft.com/office/officeart/2016/7/layout/BasicLinearProcessNumbered"/>
    <dgm:cxn modelId="{2EE44F4E-8D63-4EB6-96CB-F966162E9B4A}" type="presParOf" srcId="{BDF89C5E-95D4-480A-BA0B-D75A6970252C}" destId="{A823B6F6-838F-4DDC-941A-7EAE9917252B}" srcOrd="1" destOrd="0" presId="urn:microsoft.com/office/officeart/2016/7/layout/BasicLinearProcessNumbered"/>
    <dgm:cxn modelId="{AA4CC806-EBAB-40C5-B9E3-94F6817D25CE}" type="presParOf" srcId="{BDF89C5E-95D4-480A-BA0B-D75A6970252C}" destId="{CE0DCBE8-C24D-4A9B-BF16-BB98EB42A038}" srcOrd="2" destOrd="0" presId="urn:microsoft.com/office/officeart/2016/7/layout/BasicLinearProcessNumbered"/>
    <dgm:cxn modelId="{9A9DF83A-FD56-4F60-A537-57E54571F215}" type="presParOf" srcId="{BDF89C5E-95D4-480A-BA0B-D75A6970252C}" destId="{59D4BE55-E635-4591-84D7-B4083A169AEC}" srcOrd="3" destOrd="0" presId="urn:microsoft.com/office/officeart/2016/7/layout/BasicLinearProcessNumbered"/>
    <dgm:cxn modelId="{A55693D5-9695-4489-946B-29DE86656439}" type="presParOf" srcId="{67D2601C-9114-45A6-910F-E956016D491C}" destId="{B5756566-84C6-47D8-B980-C34952542E2E}" srcOrd="3" destOrd="0" presId="urn:microsoft.com/office/officeart/2016/7/layout/BasicLinearProcessNumbered"/>
    <dgm:cxn modelId="{0692BA76-12F2-43A2-9D0C-879041EE16AC}" type="presParOf" srcId="{67D2601C-9114-45A6-910F-E956016D491C}" destId="{EBA3E6A1-0F0E-4C36-AF7B-02B68EBFA95A}" srcOrd="4" destOrd="0" presId="urn:microsoft.com/office/officeart/2016/7/layout/BasicLinearProcessNumbered"/>
    <dgm:cxn modelId="{D54F203D-7494-4EB6-BF74-27ADFBC517CE}" type="presParOf" srcId="{EBA3E6A1-0F0E-4C36-AF7B-02B68EBFA95A}" destId="{9AEF9612-5804-4E6E-89E0-976DE6A15D5C}" srcOrd="0" destOrd="0" presId="urn:microsoft.com/office/officeart/2016/7/layout/BasicLinearProcessNumbered"/>
    <dgm:cxn modelId="{FECF4A13-7236-4147-91FF-D5891A79A38B}" type="presParOf" srcId="{EBA3E6A1-0F0E-4C36-AF7B-02B68EBFA95A}" destId="{07098834-9A54-48B7-9AB6-4FFA093FEBC1}" srcOrd="1" destOrd="0" presId="urn:microsoft.com/office/officeart/2016/7/layout/BasicLinearProcessNumbered"/>
    <dgm:cxn modelId="{00010147-680D-4D47-A407-2A3FD63F33CF}" type="presParOf" srcId="{EBA3E6A1-0F0E-4C36-AF7B-02B68EBFA95A}" destId="{7960EE8C-14B3-4C99-A9D4-B86E3C835636}" srcOrd="2" destOrd="0" presId="urn:microsoft.com/office/officeart/2016/7/layout/BasicLinearProcessNumbered"/>
    <dgm:cxn modelId="{645BD12C-E78D-4F4A-AAC4-780CA208634A}" type="presParOf" srcId="{EBA3E6A1-0F0E-4C36-AF7B-02B68EBFA95A}" destId="{B79A0005-A809-48BA-87E9-9DAA30B861F8}" srcOrd="3" destOrd="0" presId="urn:microsoft.com/office/officeart/2016/7/layout/BasicLinearProcessNumbered"/>
    <dgm:cxn modelId="{BA3E17BA-3EC1-47A0-838D-21D48B37142A}" type="presParOf" srcId="{67D2601C-9114-45A6-910F-E956016D491C}" destId="{9A992D5E-35FE-4719-BE3B-D1CC7F7CD8CF}" srcOrd="5" destOrd="0" presId="urn:microsoft.com/office/officeart/2016/7/layout/BasicLinearProcessNumbered"/>
    <dgm:cxn modelId="{F8C0EBA9-C34D-45A6-B60D-B9D7D547AC3E}" type="presParOf" srcId="{67D2601C-9114-45A6-910F-E956016D491C}" destId="{EA86ECB6-783E-4148-8313-DBBC78A59E61}" srcOrd="6" destOrd="0" presId="urn:microsoft.com/office/officeart/2016/7/layout/BasicLinearProcessNumbered"/>
    <dgm:cxn modelId="{61699EC2-D2F3-48DD-A108-4D030C380611}" type="presParOf" srcId="{EA86ECB6-783E-4148-8313-DBBC78A59E61}" destId="{23C2F30D-350E-4B15-BFF8-1DC09000C043}" srcOrd="0" destOrd="0" presId="urn:microsoft.com/office/officeart/2016/7/layout/BasicLinearProcessNumbered"/>
    <dgm:cxn modelId="{1D9EE510-4AE1-480D-96BD-3F163A9D779F}" type="presParOf" srcId="{EA86ECB6-783E-4148-8313-DBBC78A59E61}" destId="{44DC8094-2679-416C-8AD1-2BC3847B73C9}" srcOrd="1" destOrd="0" presId="urn:microsoft.com/office/officeart/2016/7/layout/BasicLinearProcessNumbered"/>
    <dgm:cxn modelId="{1D4D334B-7A2D-42C4-AFEE-A1854B48C98F}" type="presParOf" srcId="{EA86ECB6-783E-4148-8313-DBBC78A59E61}" destId="{4A7E8206-DD7B-4605-850D-28B291E39EC4}" srcOrd="2" destOrd="0" presId="urn:microsoft.com/office/officeart/2016/7/layout/BasicLinearProcessNumbered"/>
    <dgm:cxn modelId="{8E164EB1-BEDA-41FB-9218-BBB2E694C516}" type="presParOf" srcId="{EA86ECB6-783E-4148-8313-DBBC78A59E61}" destId="{B0AAB183-25D3-4BD0-AC88-FC9657BEF3D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D7DD4-C264-498A-A241-9582938900AA}" type="doc">
      <dgm:prSet loTypeId="urn:microsoft.com/office/officeart/2005/8/layout/hChevron3" loCatId="process" qsTypeId="urn:microsoft.com/office/officeart/2005/8/quickstyle/simple1" qsCatId="simple" csTypeId="urn:microsoft.com/office/officeart/2005/8/colors/accent1_2" csCatId="accent1" phldr="1"/>
      <dgm:spPr/>
    </dgm:pt>
    <dgm:pt modelId="{C0C7ADB7-651B-4E30-ACF4-5A76E33FC107}">
      <dgm:prSet phldrT="[טקסט]" custT="1"/>
      <dgm:spPr>
        <a:solidFill>
          <a:schemeClr val="accent5"/>
        </a:solidFill>
      </dgm:spPr>
      <dgm:t>
        <a:bodyPr/>
        <a:lstStyle/>
        <a:p>
          <a:pPr rtl="1"/>
          <a:r>
            <a:rPr lang="en-US" sz="2200" dirty="0"/>
            <a:t>Data</a:t>
          </a:r>
          <a:r>
            <a:rPr lang="en-US" sz="2400" dirty="0"/>
            <a:t> Acquisition</a:t>
          </a:r>
          <a:endParaRPr lang="he-IL" sz="2400" dirty="0"/>
        </a:p>
      </dgm:t>
    </dgm:pt>
    <dgm:pt modelId="{D92BED74-A1D8-4DC0-9159-76B17198CB50}" type="parTrans" cxnId="{EF7AFCD2-DFB0-4F31-918D-5A2ED62E58C0}">
      <dgm:prSet/>
      <dgm:spPr/>
      <dgm:t>
        <a:bodyPr/>
        <a:lstStyle/>
        <a:p>
          <a:pPr rtl="1"/>
          <a:endParaRPr lang="he-IL"/>
        </a:p>
      </dgm:t>
    </dgm:pt>
    <dgm:pt modelId="{9B4ADBD0-CD87-496C-BD64-E81348702568}" type="sibTrans" cxnId="{EF7AFCD2-DFB0-4F31-918D-5A2ED62E58C0}">
      <dgm:prSet/>
      <dgm:spPr/>
      <dgm:t>
        <a:bodyPr/>
        <a:lstStyle/>
        <a:p>
          <a:pPr rtl="1"/>
          <a:endParaRPr lang="he-IL"/>
        </a:p>
      </dgm:t>
    </dgm:pt>
    <dgm:pt modelId="{D9FB35D8-2398-4E72-B2D5-6E198D0DC88B}">
      <dgm:prSet phldrT="[טקסט]" custT="1"/>
      <dgm:spPr/>
      <dgm:t>
        <a:bodyPr/>
        <a:lstStyle/>
        <a:p>
          <a:pPr rtl="1"/>
          <a:r>
            <a:rPr lang="en-US" sz="2200" dirty="0"/>
            <a:t>EDA</a:t>
          </a:r>
          <a:endParaRPr lang="he-IL" sz="2200" dirty="0"/>
        </a:p>
      </dgm:t>
    </dgm:pt>
    <dgm:pt modelId="{DED80F22-4AD9-4D1B-8B78-71AFA9F34740}" type="parTrans" cxnId="{C2BAA037-0023-4DD7-9BF9-36A452632BA2}">
      <dgm:prSet/>
      <dgm:spPr/>
      <dgm:t>
        <a:bodyPr/>
        <a:lstStyle/>
        <a:p>
          <a:pPr rtl="1"/>
          <a:endParaRPr lang="he-IL"/>
        </a:p>
      </dgm:t>
    </dgm:pt>
    <dgm:pt modelId="{FAA545EE-42F8-4703-B2AC-16181F4F35BD}" type="sibTrans" cxnId="{C2BAA037-0023-4DD7-9BF9-36A452632BA2}">
      <dgm:prSet/>
      <dgm:spPr/>
      <dgm:t>
        <a:bodyPr/>
        <a:lstStyle/>
        <a:p>
          <a:pPr rtl="1"/>
          <a:endParaRPr lang="he-IL"/>
        </a:p>
      </dgm:t>
    </dgm:pt>
    <dgm:pt modelId="{4385D6A8-1653-45FD-8DB0-44BD69BD6386}">
      <dgm:prSet phldrT="[טקסט]" custT="1"/>
      <dgm:spPr/>
      <dgm:t>
        <a:bodyPr/>
        <a:lstStyle/>
        <a:p>
          <a:pPr rtl="1"/>
          <a:r>
            <a:rPr lang="en-US" sz="2200" dirty="0"/>
            <a:t>Machine Learning</a:t>
          </a:r>
          <a:endParaRPr lang="he-IL" sz="2200" dirty="0"/>
        </a:p>
      </dgm:t>
    </dgm:pt>
    <dgm:pt modelId="{2C61C5FE-90B0-4E43-890A-97F8A8293254}" type="parTrans" cxnId="{0FB8E727-289C-4BB8-A549-A33B6E0821AA}">
      <dgm:prSet/>
      <dgm:spPr/>
      <dgm:t>
        <a:bodyPr/>
        <a:lstStyle/>
        <a:p>
          <a:pPr rtl="1"/>
          <a:endParaRPr lang="he-IL"/>
        </a:p>
      </dgm:t>
    </dgm:pt>
    <dgm:pt modelId="{8BF4A0B3-5BB5-4802-A8B6-1AA3FF811FAC}" type="sibTrans" cxnId="{0FB8E727-289C-4BB8-A549-A33B6E0821AA}">
      <dgm:prSet/>
      <dgm:spPr/>
      <dgm:t>
        <a:bodyPr/>
        <a:lstStyle/>
        <a:p>
          <a:pPr rtl="1"/>
          <a:endParaRPr lang="he-IL"/>
        </a:p>
      </dgm:t>
    </dgm:pt>
    <dgm:pt modelId="{28984869-DB4D-446D-9C25-36E99AA65655}">
      <dgm:prSet custT="1"/>
      <dgm:spPr/>
      <dgm:t>
        <a:bodyPr/>
        <a:lstStyle/>
        <a:p>
          <a:pPr rtl="1"/>
          <a:r>
            <a:rPr lang="en-US" sz="2200" dirty="0"/>
            <a:t>Conclusions</a:t>
          </a:r>
          <a:endParaRPr lang="he-IL" sz="2200" dirty="0"/>
        </a:p>
      </dgm:t>
    </dgm:pt>
    <dgm:pt modelId="{60F2DB50-C2C9-443B-96CA-E0C5ADBB3152}" type="parTrans" cxnId="{5BC04CC0-5734-4189-9BA7-3276E24782B9}">
      <dgm:prSet/>
      <dgm:spPr/>
      <dgm:t>
        <a:bodyPr/>
        <a:lstStyle/>
        <a:p>
          <a:pPr rtl="1"/>
          <a:endParaRPr lang="he-IL"/>
        </a:p>
      </dgm:t>
    </dgm:pt>
    <dgm:pt modelId="{256F1302-E9CB-4C53-BABC-F70CE8C6CC65}" type="sibTrans" cxnId="{5BC04CC0-5734-4189-9BA7-3276E24782B9}">
      <dgm:prSet/>
      <dgm:spPr/>
      <dgm:t>
        <a:bodyPr/>
        <a:lstStyle/>
        <a:p>
          <a:pPr rtl="1"/>
          <a:endParaRPr lang="he-IL"/>
        </a:p>
      </dgm:t>
    </dgm:pt>
    <dgm:pt modelId="{1F782C02-7891-41BE-82AD-215A94DAE870}" type="pres">
      <dgm:prSet presAssocID="{B34D7DD4-C264-498A-A241-9582938900AA}" presName="Name0" presStyleCnt="0">
        <dgm:presLayoutVars>
          <dgm:dir val="rev"/>
          <dgm:resizeHandles val="exact"/>
        </dgm:presLayoutVars>
      </dgm:prSet>
      <dgm:spPr/>
    </dgm:pt>
    <dgm:pt modelId="{80D759A4-F179-4CFE-AA4D-6BA803B32F5A}" type="pres">
      <dgm:prSet presAssocID="{C0C7ADB7-651B-4E30-ACF4-5A76E33FC107}" presName="parTxOnly" presStyleLbl="node1" presStyleIdx="0" presStyleCnt="4" custScaleX="111744">
        <dgm:presLayoutVars>
          <dgm:bulletEnabled val="1"/>
        </dgm:presLayoutVars>
      </dgm:prSet>
      <dgm:spPr/>
    </dgm:pt>
    <dgm:pt modelId="{1A081BC8-5107-48AA-AA2E-4FF47C8CE152}" type="pres">
      <dgm:prSet presAssocID="{9B4ADBD0-CD87-496C-BD64-E81348702568}" presName="parSpace" presStyleCnt="0"/>
      <dgm:spPr/>
    </dgm:pt>
    <dgm:pt modelId="{0AC55165-65B0-4ADB-87BD-45F01C6E0F7D}" type="pres">
      <dgm:prSet presAssocID="{D9FB35D8-2398-4E72-B2D5-6E198D0DC88B}" presName="parTxOnly" presStyleLbl="node1" presStyleIdx="1" presStyleCnt="4">
        <dgm:presLayoutVars>
          <dgm:bulletEnabled val="1"/>
        </dgm:presLayoutVars>
      </dgm:prSet>
      <dgm:spPr/>
    </dgm:pt>
    <dgm:pt modelId="{20FC943F-5422-4308-B511-F6ECC95083E7}" type="pres">
      <dgm:prSet presAssocID="{FAA545EE-42F8-4703-B2AC-16181F4F35BD}" presName="parSpace" presStyleCnt="0"/>
      <dgm:spPr/>
    </dgm:pt>
    <dgm:pt modelId="{637A9E18-600F-4A62-9F3D-E02A407A4EB4}" type="pres">
      <dgm:prSet presAssocID="{4385D6A8-1653-45FD-8DB0-44BD69BD6386}" presName="parTxOnly" presStyleLbl="node1" presStyleIdx="2" presStyleCnt="4">
        <dgm:presLayoutVars>
          <dgm:bulletEnabled val="1"/>
        </dgm:presLayoutVars>
      </dgm:prSet>
      <dgm:spPr/>
    </dgm:pt>
    <dgm:pt modelId="{6F80097F-A135-4752-A937-1AD3582EF28B}" type="pres">
      <dgm:prSet presAssocID="{8BF4A0B3-5BB5-4802-A8B6-1AA3FF811FAC}" presName="parSpace" presStyleCnt="0"/>
      <dgm:spPr/>
    </dgm:pt>
    <dgm:pt modelId="{73A18EFD-11C1-4EBC-BDAA-CEA1EE6669D9}" type="pres">
      <dgm:prSet presAssocID="{28984869-DB4D-446D-9C25-36E99AA65655}" presName="parTxOnly" presStyleLbl="node1" presStyleIdx="3" presStyleCnt="4">
        <dgm:presLayoutVars>
          <dgm:bulletEnabled val="1"/>
        </dgm:presLayoutVars>
      </dgm:prSet>
      <dgm:spPr/>
    </dgm:pt>
  </dgm:ptLst>
  <dgm:cxnLst>
    <dgm:cxn modelId="{0FB8E727-289C-4BB8-A549-A33B6E0821AA}" srcId="{B34D7DD4-C264-498A-A241-9582938900AA}" destId="{4385D6A8-1653-45FD-8DB0-44BD69BD6386}" srcOrd="2" destOrd="0" parTransId="{2C61C5FE-90B0-4E43-890A-97F8A8293254}" sibTransId="{8BF4A0B3-5BB5-4802-A8B6-1AA3FF811FAC}"/>
    <dgm:cxn modelId="{C7F3D029-1CBD-4FA0-9B10-6ABE89F0F476}" type="presOf" srcId="{4385D6A8-1653-45FD-8DB0-44BD69BD6386}" destId="{637A9E18-600F-4A62-9F3D-E02A407A4EB4}" srcOrd="0" destOrd="0" presId="urn:microsoft.com/office/officeart/2005/8/layout/hChevron3"/>
    <dgm:cxn modelId="{C2BAA037-0023-4DD7-9BF9-36A452632BA2}" srcId="{B34D7DD4-C264-498A-A241-9582938900AA}" destId="{D9FB35D8-2398-4E72-B2D5-6E198D0DC88B}" srcOrd="1" destOrd="0" parTransId="{DED80F22-4AD9-4D1B-8B78-71AFA9F34740}" sibTransId="{FAA545EE-42F8-4703-B2AC-16181F4F35BD}"/>
    <dgm:cxn modelId="{E3D8B288-FEF8-4128-8652-B38E34501C4C}" type="presOf" srcId="{B34D7DD4-C264-498A-A241-9582938900AA}" destId="{1F782C02-7891-41BE-82AD-215A94DAE870}" srcOrd="0" destOrd="0" presId="urn:microsoft.com/office/officeart/2005/8/layout/hChevron3"/>
    <dgm:cxn modelId="{F94BB1A4-68A3-44A2-91AF-394EEF22E24A}" type="presOf" srcId="{D9FB35D8-2398-4E72-B2D5-6E198D0DC88B}" destId="{0AC55165-65B0-4ADB-87BD-45F01C6E0F7D}" srcOrd="0" destOrd="0" presId="urn:microsoft.com/office/officeart/2005/8/layout/hChevron3"/>
    <dgm:cxn modelId="{5BC04CC0-5734-4189-9BA7-3276E24782B9}" srcId="{B34D7DD4-C264-498A-A241-9582938900AA}" destId="{28984869-DB4D-446D-9C25-36E99AA65655}" srcOrd="3" destOrd="0" parTransId="{60F2DB50-C2C9-443B-96CA-E0C5ADBB3152}" sibTransId="{256F1302-E9CB-4C53-BABC-F70CE8C6CC65}"/>
    <dgm:cxn modelId="{4C64CCC0-3014-447A-90E5-202389A268F8}" type="presOf" srcId="{28984869-DB4D-446D-9C25-36E99AA65655}" destId="{73A18EFD-11C1-4EBC-BDAA-CEA1EE6669D9}" srcOrd="0" destOrd="0" presId="urn:microsoft.com/office/officeart/2005/8/layout/hChevron3"/>
    <dgm:cxn modelId="{CC2556C8-72EB-42F2-A7E3-6281701E9FC5}" type="presOf" srcId="{C0C7ADB7-651B-4E30-ACF4-5A76E33FC107}" destId="{80D759A4-F179-4CFE-AA4D-6BA803B32F5A}" srcOrd="0" destOrd="0" presId="urn:microsoft.com/office/officeart/2005/8/layout/hChevron3"/>
    <dgm:cxn modelId="{EF7AFCD2-DFB0-4F31-918D-5A2ED62E58C0}" srcId="{B34D7DD4-C264-498A-A241-9582938900AA}" destId="{C0C7ADB7-651B-4E30-ACF4-5A76E33FC107}" srcOrd="0" destOrd="0" parTransId="{D92BED74-A1D8-4DC0-9159-76B17198CB50}" sibTransId="{9B4ADBD0-CD87-496C-BD64-E81348702568}"/>
    <dgm:cxn modelId="{7A549880-966F-4FCA-8CE5-B9CAE115A3F0}" type="presParOf" srcId="{1F782C02-7891-41BE-82AD-215A94DAE870}" destId="{80D759A4-F179-4CFE-AA4D-6BA803B32F5A}" srcOrd="0" destOrd="0" presId="urn:microsoft.com/office/officeart/2005/8/layout/hChevron3"/>
    <dgm:cxn modelId="{7F7561B1-BD4B-4874-938A-2D272B2C3DC0}" type="presParOf" srcId="{1F782C02-7891-41BE-82AD-215A94DAE870}" destId="{1A081BC8-5107-48AA-AA2E-4FF47C8CE152}" srcOrd="1" destOrd="0" presId="urn:microsoft.com/office/officeart/2005/8/layout/hChevron3"/>
    <dgm:cxn modelId="{0127AE3F-FFAD-4195-A5D9-91C96453BCDB}" type="presParOf" srcId="{1F782C02-7891-41BE-82AD-215A94DAE870}" destId="{0AC55165-65B0-4ADB-87BD-45F01C6E0F7D}" srcOrd="2" destOrd="0" presId="urn:microsoft.com/office/officeart/2005/8/layout/hChevron3"/>
    <dgm:cxn modelId="{96C623E2-CFFF-4922-8C8C-B664EADE0A4E}" type="presParOf" srcId="{1F782C02-7891-41BE-82AD-215A94DAE870}" destId="{20FC943F-5422-4308-B511-F6ECC95083E7}" srcOrd="3" destOrd="0" presId="urn:microsoft.com/office/officeart/2005/8/layout/hChevron3"/>
    <dgm:cxn modelId="{70604FE3-EF6F-45F4-B7EB-2B5CE3E3EC59}" type="presParOf" srcId="{1F782C02-7891-41BE-82AD-215A94DAE870}" destId="{637A9E18-600F-4A62-9F3D-E02A407A4EB4}" srcOrd="4" destOrd="0" presId="urn:microsoft.com/office/officeart/2005/8/layout/hChevron3"/>
    <dgm:cxn modelId="{8B5DAA66-8676-4E58-AB49-F1A4381ABE38}" type="presParOf" srcId="{1F782C02-7891-41BE-82AD-215A94DAE870}" destId="{6F80097F-A135-4752-A937-1AD3582EF28B}" srcOrd="5" destOrd="0" presId="urn:microsoft.com/office/officeart/2005/8/layout/hChevron3"/>
    <dgm:cxn modelId="{C1A9B4AE-9ADF-4C01-909A-A6E4B5FC7D6C}" type="presParOf" srcId="{1F782C02-7891-41BE-82AD-215A94DAE870}" destId="{73A18EFD-11C1-4EBC-BDAA-CEA1EE6669D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4D7DD4-C264-498A-A241-9582938900AA}" type="doc">
      <dgm:prSet loTypeId="urn:microsoft.com/office/officeart/2005/8/layout/hChevron3" loCatId="process" qsTypeId="urn:microsoft.com/office/officeart/2005/8/quickstyle/simple1" qsCatId="simple" csTypeId="urn:microsoft.com/office/officeart/2005/8/colors/accent1_2" csCatId="accent1" phldr="1"/>
      <dgm:spPr/>
    </dgm:pt>
    <dgm:pt modelId="{1F782C02-7891-41BE-82AD-215A94DAE870}" type="pres">
      <dgm:prSet presAssocID="{B34D7DD4-C264-498A-A241-9582938900AA}" presName="Name0" presStyleCnt="0">
        <dgm:presLayoutVars>
          <dgm:dir val="rev"/>
          <dgm:resizeHandles val="exact"/>
        </dgm:presLayoutVars>
      </dgm:prSet>
      <dgm:spPr/>
    </dgm:pt>
  </dgm:ptLst>
  <dgm:cxnLst>
    <dgm:cxn modelId="{E3D8B288-FEF8-4128-8652-B38E34501C4C}" type="presOf" srcId="{B34D7DD4-C264-498A-A241-9582938900AA}" destId="{1F782C02-7891-41BE-82AD-215A94DAE870}"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61FF2-760E-4DEB-946D-29BA89CA1B64}">
      <dsp:nvSpPr>
        <dsp:cNvPr id="0" name=""/>
        <dsp:cNvSpPr/>
      </dsp:nvSpPr>
      <dsp:spPr>
        <a:xfrm>
          <a:off x="2856" y="361352"/>
          <a:ext cx="2265836" cy="3172170"/>
        </a:xfrm>
        <a:prstGeom prst="rect">
          <a:avLst/>
        </a:prstGeom>
        <a:solidFill>
          <a:schemeClr val="tx2">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653" tIns="330200" rIns="176653" bIns="330200" numCol="1" spcCol="1270" anchor="t" anchorCtr="0">
          <a:noAutofit/>
        </a:bodyPr>
        <a:lstStyle/>
        <a:p>
          <a:pPr marL="0" lvl="0" indent="0" algn="l" defTabSz="533400">
            <a:lnSpc>
              <a:spcPct val="90000"/>
            </a:lnSpc>
            <a:spcBef>
              <a:spcPct val="0"/>
            </a:spcBef>
            <a:spcAft>
              <a:spcPct val="35000"/>
            </a:spcAft>
            <a:buNone/>
          </a:pPr>
          <a:r>
            <a:rPr lang="en-US" sz="1200" b="0" i="0" kern="1200" dirty="0"/>
            <a:t>1. Data Acquisition – Crawling the website we want to fetch the information from,  and gathering it all together.</a:t>
          </a:r>
          <a:endParaRPr lang="en-US" sz="1200" kern="1200" dirty="0"/>
        </a:p>
      </dsp:txBody>
      <dsp:txXfrm>
        <a:off x="2856" y="1566777"/>
        <a:ext cx="2265836" cy="1903302"/>
      </dsp:txXfrm>
    </dsp:sp>
    <dsp:sp modelId="{7DEFF67A-0495-43F4-B66B-21CBBD4A17DA}">
      <dsp:nvSpPr>
        <dsp:cNvPr id="0" name=""/>
        <dsp:cNvSpPr/>
      </dsp:nvSpPr>
      <dsp:spPr>
        <a:xfrm>
          <a:off x="659948" y="678569"/>
          <a:ext cx="951651" cy="95165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194" tIns="12700" rIns="74194" bIns="12700"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799314" y="817935"/>
        <a:ext cx="672919" cy="672919"/>
      </dsp:txXfrm>
    </dsp:sp>
    <dsp:sp modelId="{03DCAEC8-C8C3-4662-895A-063746D7BCE2}">
      <dsp:nvSpPr>
        <dsp:cNvPr id="0" name=""/>
        <dsp:cNvSpPr/>
      </dsp:nvSpPr>
      <dsp:spPr>
        <a:xfrm>
          <a:off x="2856" y="3533450"/>
          <a:ext cx="2265836"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7B2CE-24AE-4F10-BDF1-26532273BA82}">
      <dsp:nvSpPr>
        <dsp:cNvPr id="0" name=""/>
        <dsp:cNvSpPr/>
      </dsp:nvSpPr>
      <dsp:spPr>
        <a:xfrm>
          <a:off x="2495275" y="361352"/>
          <a:ext cx="2265836" cy="3172170"/>
        </a:xfrm>
        <a:prstGeom prst="rect">
          <a:avLst/>
        </a:prstGeom>
        <a:solidFill>
          <a:schemeClr val="tx2">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653" tIns="330200" rIns="176653" bIns="330200" numCol="1" spcCol="1270" anchor="t" anchorCtr="0">
          <a:noAutofit/>
        </a:bodyPr>
        <a:lstStyle/>
        <a:p>
          <a:pPr marL="0" lvl="0" indent="0" algn="l" defTabSz="533400">
            <a:lnSpc>
              <a:spcPct val="90000"/>
            </a:lnSpc>
            <a:spcBef>
              <a:spcPct val="0"/>
            </a:spcBef>
            <a:spcAft>
              <a:spcPct val="35000"/>
            </a:spcAft>
            <a:buNone/>
          </a:pPr>
          <a:r>
            <a:rPr lang="en-US" sz="1200" b="0" i="0" kern="1200"/>
            <a:t>2. EDA – Filtering and cleaning the data, analyzing it and visualizing insights based on the data we acquired.</a:t>
          </a:r>
          <a:endParaRPr lang="en-US" sz="1200" kern="1200"/>
        </a:p>
      </dsp:txBody>
      <dsp:txXfrm>
        <a:off x="2495275" y="1566777"/>
        <a:ext cx="2265836" cy="1903302"/>
      </dsp:txXfrm>
    </dsp:sp>
    <dsp:sp modelId="{A823B6F6-838F-4DDC-941A-7EAE9917252B}">
      <dsp:nvSpPr>
        <dsp:cNvPr id="0" name=""/>
        <dsp:cNvSpPr/>
      </dsp:nvSpPr>
      <dsp:spPr>
        <a:xfrm>
          <a:off x="3152368" y="678569"/>
          <a:ext cx="951651" cy="95165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194" tIns="12700" rIns="74194" bIns="12700"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291734" y="817935"/>
        <a:ext cx="672919" cy="672919"/>
      </dsp:txXfrm>
    </dsp:sp>
    <dsp:sp modelId="{CE0DCBE8-C24D-4A9B-BF16-BB98EB42A038}">
      <dsp:nvSpPr>
        <dsp:cNvPr id="0" name=""/>
        <dsp:cNvSpPr/>
      </dsp:nvSpPr>
      <dsp:spPr>
        <a:xfrm>
          <a:off x="2495275" y="3533450"/>
          <a:ext cx="2265836"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EF9612-5804-4E6E-89E0-976DE6A15D5C}">
      <dsp:nvSpPr>
        <dsp:cNvPr id="0" name=""/>
        <dsp:cNvSpPr/>
      </dsp:nvSpPr>
      <dsp:spPr>
        <a:xfrm>
          <a:off x="4987695" y="361352"/>
          <a:ext cx="2265836" cy="3172170"/>
        </a:xfrm>
        <a:prstGeom prst="rect">
          <a:avLst/>
        </a:prstGeom>
        <a:solidFill>
          <a:schemeClr val="tx2">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653" tIns="330200" rIns="176653" bIns="330200" numCol="1" spcCol="1270" anchor="t" anchorCtr="0">
          <a:noAutofit/>
        </a:bodyPr>
        <a:lstStyle/>
        <a:p>
          <a:pPr marL="0" lvl="0" indent="0" algn="l" defTabSz="533400">
            <a:lnSpc>
              <a:spcPct val="90000"/>
            </a:lnSpc>
            <a:spcBef>
              <a:spcPct val="0"/>
            </a:spcBef>
            <a:spcAft>
              <a:spcPct val="35000"/>
            </a:spcAft>
            <a:buNone/>
          </a:pPr>
          <a:r>
            <a:rPr lang="en-US" sz="1200" b="0" i="0" kern="1200" dirty="0"/>
            <a:t>3. Machine Learning – Using ML techniques to help us predict popularity of a car,  and benchmarking the performance of the models.</a:t>
          </a:r>
          <a:endParaRPr lang="en-US" sz="1200" kern="1200" dirty="0"/>
        </a:p>
      </dsp:txBody>
      <dsp:txXfrm>
        <a:off x="4987695" y="1566777"/>
        <a:ext cx="2265836" cy="1903302"/>
      </dsp:txXfrm>
    </dsp:sp>
    <dsp:sp modelId="{07098834-9A54-48B7-9AB6-4FFA093FEBC1}">
      <dsp:nvSpPr>
        <dsp:cNvPr id="0" name=""/>
        <dsp:cNvSpPr/>
      </dsp:nvSpPr>
      <dsp:spPr>
        <a:xfrm>
          <a:off x="5644787" y="678569"/>
          <a:ext cx="951651" cy="95165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194" tIns="12700" rIns="74194" bIns="12700"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5784153" y="817935"/>
        <a:ext cx="672919" cy="672919"/>
      </dsp:txXfrm>
    </dsp:sp>
    <dsp:sp modelId="{7960EE8C-14B3-4C99-A9D4-B86E3C835636}">
      <dsp:nvSpPr>
        <dsp:cNvPr id="0" name=""/>
        <dsp:cNvSpPr/>
      </dsp:nvSpPr>
      <dsp:spPr>
        <a:xfrm>
          <a:off x="4987695" y="3533450"/>
          <a:ext cx="2265836"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C2F30D-350E-4B15-BFF8-1DC09000C043}">
      <dsp:nvSpPr>
        <dsp:cNvPr id="0" name=""/>
        <dsp:cNvSpPr/>
      </dsp:nvSpPr>
      <dsp:spPr>
        <a:xfrm>
          <a:off x="7480114" y="361352"/>
          <a:ext cx="2265836" cy="3172170"/>
        </a:xfrm>
        <a:prstGeom prst="rect">
          <a:avLst/>
        </a:prstGeom>
        <a:solidFill>
          <a:schemeClr val="tx2">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653" tIns="330200" rIns="176653" bIns="330200" numCol="1" spcCol="1270" anchor="t" anchorCtr="0">
          <a:noAutofit/>
        </a:bodyPr>
        <a:lstStyle/>
        <a:p>
          <a:pPr marL="0" lvl="0" indent="0" algn="l" defTabSz="533400">
            <a:lnSpc>
              <a:spcPct val="90000"/>
            </a:lnSpc>
            <a:spcBef>
              <a:spcPct val="0"/>
            </a:spcBef>
            <a:spcAft>
              <a:spcPct val="35000"/>
            </a:spcAft>
            <a:buNone/>
          </a:pPr>
          <a:r>
            <a:rPr lang="en-US" sz="1200" b="0" i="0" kern="1200"/>
            <a:t>4. Conclusions – Stating conclusions from the models regarding our research question.</a:t>
          </a:r>
          <a:endParaRPr lang="en-US" sz="1200" kern="1200"/>
        </a:p>
      </dsp:txBody>
      <dsp:txXfrm>
        <a:off x="7480114" y="1566777"/>
        <a:ext cx="2265836" cy="1903302"/>
      </dsp:txXfrm>
    </dsp:sp>
    <dsp:sp modelId="{44DC8094-2679-416C-8AD1-2BC3847B73C9}">
      <dsp:nvSpPr>
        <dsp:cNvPr id="0" name=""/>
        <dsp:cNvSpPr/>
      </dsp:nvSpPr>
      <dsp:spPr>
        <a:xfrm>
          <a:off x="8137207" y="678569"/>
          <a:ext cx="951651" cy="95165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194" tIns="12700" rIns="74194" bIns="12700" numCol="1" spcCol="1270" anchor="ctr" anchorCtr="0">
          <a:noAutofit/>
        </a:bodyPr>
        <a:lstStyle/>
        <a:p>
          <a:pPr marL="0" lvl="0" indent="0" algn="ctr" defTabSz="2044700">
            <a:lnSpc>
              <a:spcPct val="90000"/>
            </a:lnSpc>
            <a:spcBef>
              <a:spcPct val="0"/>
            </a:spcBef>
            <a:spcAft>
              <a:spcPct val="35000"/>
            </a:spcAft>
            <a:buNone/>
          </a:pPr>
          <a:r>
            <a:rPr lang="en-US" sz="4600" kern="1200"/>
            <a:t>4</a:t>
          </a:r>
        </a:p>
      </dsp:txBody>
      <dsp:txXfrm>
        <a:off x="8276573" y="817935"/>
        <a:ext cx="672919" cy="672919"/>
      </dsp:txXfrm>
    </dsp:sp>
    <dsp:sp modelId="{4A7E8206-DD7B-4605-850D-28B291E39EC4}">
      <dsp:nvSpPr>
        <dsp:cNvPr id="0" name=""/>
        <dsp:cNvSpPr/>
      </dsp:nvSpPr>
      <dsp:spPr>
        <a:xfrm>
          <a:off x="7480114" y="3533450"/>
          <a:ext cx="2265836"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759A4-F179-4CFE-AA4D-6BA803B32F5A}">
      <dsp:nvSpPr>
        <dsp:cNvPr id="0" name=""/>
        <dsp:cNvSpPr/>
      </dsp:nvSpPr>
      <dsp:spPr>
        <a:xfrm rot="10800000">
          <a:off x="8317854" y="0"/>
          <a:ext cx="3871615" cy="786352"/>
        </a:xfrm>
        <a:prstGeom prst="homePlate">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dsp:txBody>
      <dsp:txXfrm rot="10800000">
        <a:off x="8514442" y="0"/>
        <a:ext cx="3675027" cy="786352"/>
      </dsp:txXfrm>
    </dsp:sp>
    <dsp:sp modelId="{0AC55165-65B0-4ADB-87BD-45F01C6E0F7D}">
      <dsp:nvSpPr>
        <dsp:cNvPr id="0" name=""/>
        <dsp:cNvSpPr/>
      </dsp:nvSpPr>
      <dsp:spPr>
        <a:xfrm rot="10800000">
          <a:off x="5546079" y="0"/>
          <a:ext cx="3464718" cy="786352"/>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EDA</a:t>
          </a:r>
          <a:endParaRPr lang="he-IL" sz="2200" kern="1200" dirty="0"/>
        </a:p>
      </dsp:txBody>
      <dsp:txXfrm rot="10800000">
        <a:off x="5939255" y="0"/>
        <a:ext cx="2678366" cy="786352"/>
      </dsp:txXfrm>
    </dsp:sp>
    <dsp:sp modelId="{637A9E18-600F-4A62-9F3D-E02A407A4EB4}">
      <dsp:nvSpPr>
        <dsp:cNvPr id="0" name=""/>
        <dsp:cNvSpPr/>
      </dsp:nvSpPr>
      <dsp:spPr>
        <a:xfrm rot="10800000">
          <a:off x="2774304" y="0"/>
          <a:ext cx="3464718" cy="786352"/>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dsp:txBody>
      <dsp:txXfrm rot="10800000">
        <a:off x="3167480" y="0"/>
        <a:ext cx="2678366" cy="786352"/>
      </dsp:txXfrm>
    </dsp:sp>
    <dsp:sp modelId="{73A18EFD-11C1-4EBC-BDAA-CEA1EE6669D9}">
      <dsp:nvSpPr>
        <dsp:cNvPr id="0" name=""/>
        <dsp:cNvSpPr/>
      </dsp:nvSpPr>
      <dsp:spPr>
        <a:xfrm rot="10800000">
          <a:off x="2529" y="0"/>
          <a:ext cx="3464718" cy="786352"/>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dsp:txBody>
      <dsp:txXfrm rot="10800000">
        <a:off x="395705" y="0"/>
        <a:ext cx="2678366" cy="7863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02C6BEF-2F23-4D23-83C9-02EC3060BB93}" type="datetimeFigureOut">
              <a:rPr lang="he-IL" smtClean="0"/>
              <a:t>כ"ז/סיון/תשפ"ג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A18E248-A856-4684-976F-63CEC4163181}" type="slidenum">
              <a:rPr lang="he-IL" smtClean="0"/>
              <a:t>‹#›</a:t>
            </a:fld>
            <a:endParaRPr lang="he-IL"/>
          </a:p>
        </p:txBody>
      </p:sp>
    </p:spTree>
    <p:extLst>
      <p:ext uri="{BB962C8B-B14F-4D97-AF65-F5344CB8AC3E}">
        <p14:creationId xmlns:p14="http://schemas.microsoft.com/office/powerpoint/2010/main" val="371929599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אני </a:t>
            </a:r>
            <a:r>
              <a:rPr lang="he-IL" dirty="0" err="1"/>
              <a:t>לידור</a:t>
            </a:r>
            <a:r>
              <a:rPr lang="he-IL" dirty="0"/>
              <a:t> ממן ואני </a:t>
            </a:r>
            <a:r>
              <a:rPr lang="he-IL" dirty="0" err="1"/>
              <a:t>סלנה</a:t>
            </a:r>
            <a:r>
              <a:rPr lang="he-IL" dirty="0"/>
              <a:t> </a:t>
            </a:r>
            <a:r>
              <a:rPr lang="he-IL" dirty="0" err="1"/>
              <a:t>מטוסביץ</a:t>
            </a:r>
            <a:r>
              <a:rPr lang="he-IL" dirty="0"/>
              <a:t>. התחלנו את הפרויקט בנושא אחר לגמרי נושא התרופות והאם ניתן לחזות את ההתייקרות או ההוזלה שלהם בהתאם לפופולריות שלהם בקרב חולים התחלנו לאסוף נתונים וגילינו שאין מספיק נתונים באינטרנט בנושא הזה ומידע זה הוא לרוב חסוי. חשבנו מה לעשות והחלטנו לעבור באישור המתרגל לנושא אחר של מכירת רכבים וחיזוי המחירים שלהם לעתיד. שאלת המחקר שלנו היא האם ניתן לחזות את מחירי הרכבים לשנים הבאות</a:t>
            </a:r>
            <a:r>
              <a:rPr lang="en-US" dirty="0"/>
              <a:t> </a:t>
            </a:r>
            <a:r>
              <a:rPr lang="he-IL"/>
              <a:t>?</a:t>
            </a:r>
            <a:br>
              <a:rPr lang="en-US" dirty="0"/>
            </a:br>
            <a:r>
              <a:rPr lang="he-IL" dirty="0"/>
              <a:t>כל נושא הרכבים זה עולם שמעסיק אותנו הרבה כיום ובעיקר מתאפיין בשינויים הרבים שחלים עליו.</a:t>
            </a:r>
            <a:br>
              <a:rPr lang="en-US" dirty="0"/>
            </a:br>
            <a:r>
              <a:rPr lang="he-IL" dirty="0"/>
              <a:t>בתור בחורות צעירות שיצא להן לקנות ולמכור רכב מאוד מעניין אותנו אם מראש נוכל לחזות מה יהיה מחירי הרכבים בעתיד ובמה זה תלוי.</a:t>
            </a:r>
            <a:br>
              <a:rPr lang="en-US" dirty="0"/>
            </a:br>
            <a:r>
              <a:rPr lang="he-IL" dirty="0"/>
              <a:t>האם לקנות רכב חדש בהכרח אומר שצריך לשלם יותר? האם ככל שהמנוע יותר חזק המחיר יותר יקר? ועוד המון שאלות שחווינו ושאלנו תוך כדי ביצוע איסוף הנתונים.</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a:t>
            </a:fld>
            <a:endParaRPr lang="he-IL"/>
          </a:p>
        </p:txBody>
      </p:sp>
    </p:spTree>
    <p:extLst>
      <p:ext uri="{BB962C8B-B14F-4D97-AF65-F5344CB8AC3E}">
        <p14:creationId xmlns:p14="http://schemas.microsoft.com/office/powerpoint/2010/main" val="1242179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אלו הן המסקנות שיכלנו להסיק ראשונית מהתוצאות שקיבלנו. ניתן לראות ששלושת החברות הפופולריות של הרכבים למכירה ביד 2 שקיים בהם מחיר הם יונדאי, </a:t>
            </a:r>
            <a:r>
              <a:rPr lang="he-IL" dirty="0" err="1"/>
              <a:t>קיה</a:t>
            </a:r>
            <a:r>
              <a:rPr lang="he-IL" dirty="0"/>
              <a:t> ומיצובישי. </a:t>
            </a:r>
          </a:p>
          <a:p>
            <a:r>
              <a:rPr lang="he-IL" dirty="0"/>
              <a:t>בין השנים 2017 ל 2019.</a:t>
            </a:r>
          </a:p>
          <a:p>
            <a:r>
              <a:rPr lang="he-IL" dirty="0"/>
              <a:t>המחיר הממוצע לרכב כזה הוא בערך 115,413 ₪. </a:t>
            </a:r>
          </a:p>
          <a:p>
            <a:r>
              <a:rPr lang="he-IL" dirty="0"/>
              <a:t>בצד מפורט איך מוגדרת בטבלה כל שנת ייצור של רכב.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10</a:t>
            </a:fld>
            <a:endParaRPr lang="he-IL"/>
          </a:p>
        </p:txBody>
      </p:sp>
    </p:spTree>
    <p:extLst>
      <p:ext uri="{BB962C8B-B14F-4D97-AF65-F5344CB8AC3E}">
        <p14:creationId xmlns:p14="http://schemas.microsoft.com/office/powerpoint/2010/main" val="184476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כמה מסקנות וגרפים שיצרנו מהנתונים שקיבלנו. </a:t>
            </a:r>
          </a:p>
          <a:p>
            <a:r>
              <a:rPr lang="he-IL" dirty="0"/>
              <a:t>תרשים העוגה מראה לנו את חלוקת האחוזים בפופולריות צבע הרכב שנמכר באתר.</a:t>
            </a:r>
          </a:p>
          <a:p>
            <a:r>
              <a:rPr lang="he-IL" dirty="0"/>
              <a:t>והתרשים משמאל מראה לנו מה התפלגות הקילומטראז' בקרב הרכבים באתר.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11</a:t>
            </a:fld>
            <a:endParaRPr lang="he-IL"/>
          </a:p>
        </p:txBody>
      </p:sp>
    </p:spTree>
    <p:extLst>
      <p:ext uri="{BB962C8B-B14F-4D97-AF65-F5344CB8AC3E}">
        <p14:creationId xmlns:p14="http://schemas.microsoft.com/office/powerpoint/2010/main" val="233668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מימין ניתן לראות כי הקשר בין המחיר לכוח סוס הוא לא וודאי ויכול לתת תוצאות שונות תלוי בסוג הרכב. </a:t>
            </a:r>
          </a:p>
          <a:p>
            <a:r>
              <a:rPr lang="he-IL" dirty="0"/>
              <a:t>משמאל ניתן לראות כי הכמות הגדולה הנפוצה ביותר של הרכבים הם על מנוע בנזין.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12</a:t>
            </a:fld>
            <a:endParaRPr lang="he-IL"/>
          </a:p>
        </p:txBody>
      </p:sp>
    </p:spTree>
    <p:extLst>
      <p:ext uri="{BB962C8B-B14F-4D97-AF65-F5344CB8AC3E}">
        <p14:creationId xmlns:p14="http://schemas.microsoft.com/office/powerpoint/2010/main" val="210041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שלב למידת המכונה.</a:t>
            </a:r>
          </a:p>
          <a:p>
            <a:r>
              <a:rPr lang="he-IL" dirty="0"/>
              <a:t>בדקנו 2 סוגים על מנת לדעת מה טיב התוצאה שקיבלנו. השתמשנו ב</a:t>
            </a:r>
            <a:r>
              <a:rPr lang="en-US" dirty="0"/>
              <a:t>linear regression </a:t>
            </a:r>
            <a:r>
              <a:rPr lang="he-IL" dirty="0"/>
              <a:t>ו </a:t>
            </a:r>
            <a:r>
              <a:rPr lang="en-US" dirty="0"/>
              <a:t>random forest regressor</a:t>
            </a:r>
          </a:p>
          <a:p>
            <a:r>
              <a:rPr lang="he-IL" dirty="0"/>
              <a:t>ב</a:t>
            </a:r>
            <a:r>
              <a:rPr lang="en-US" dirty="0"/>
              <a:t>Linear Regression </a:t>
            </a:r>
            <a:r>
              <a:rPr lang="he-IL" dirty="0"/>
              <a:t>קיבלנו תוצאה נמוכה יותר לעומת ה</a:t>
            </a:r>
            <a:r>
              <a:rPr lang="en-US" dirty="0"/>
              <a:t>random  forest </a:t>
            </a:r>
            <a:r>
              <a:rPr lang="he-IL" dirty="0"/>
              <a:t> ולכן ניתן להסיק כי למודל שלנו ועם </a:t>
            </a:r>
            <a:r>
              <a:rPr lang="he-IL" dirty="0" err="1"/>
              <a:t>הקיטריונים</a:t>
            </a:r>
            <a:r>
              <a:rPr lang="he-IL" dirty="0"/>
              <a:t> שאנחנו ביצענו השוואה </a:t>
            </a:r>
            <a:r>
              <a:rPr lang="en-US" dirty="0"/>
              <a:t>RANDOM FOREST </a:t>
            </a:r>
            <a:r>
              <a:rPr lang="he-IL" dirty="0"/>
              <a:t>הוא הטוב יותר מכיוון שאנחנו מחפשים תוצאה כמה שיותר קרובה ל1. </a:t>
            </a:r>
          </a:p>
          <a:p>
            <a:endParaRPr lang="he-IL" dirty="0"/>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13</a:t>
            </a:fld>
            <a:endParaRPr lang="he-IL"/>
          </a:p>
        </p:txBody>
      </p:sp>
    </p:spTree>
    <p:extLst>
      <p:ext uri="{BB962C8B-B14F-4D97-AF65-F5344CB8AC3E}">
        <p14:creationId xmlns:p14="http://schemas.microsoft.com/office/powerpoint/2010/main" val="114200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0" i="0" dirty="0">
                <a:solidFill>
                  <a:srgbClr val="202124"/>
                </a:solidFill>
                <a:effectLst/>
                <a:latin typeface="arial" panose="020B0604020202020204" pitchFamily="34" charset="0"/>
              </a:rPr>
              <a:t>לסיכום, התמודדנו עם בעיית החסימה שהופיעה באתר יד 2, אך הצלחנו להתגבר עליה באמצעות פונקציית </a:t>
            </a:r>
            <a:r>
              <a:rPr lang="en-US" b="0" i="0" dirty="0">
                <a:solidFill>
                  <a:srgbClr val="202124"/>
                </a:solidFill>
                <a:effectLst/>
                <a:latin typeface="arial" panose="020B0604020202020204" pitchFamily="34" charset="0"/>
              </a:rPr>
              <a:t> SLEEP</a:t>
            </a:r>
          </a:p>
          <a:p>
            <a:r>
              <a:rPr lang="he-IL" b="0" i="0" dirty="0">
                <a:solidFill>
                  <a:srgbClr val="202124"/>
                </a:solidFill>
                <a:effectLst/>
                <a:latin typeface="arial" panose="020B0604020202020204" pitchFamily="34" charset="0"/>
              </a:rPr>
              <a:t>חלק מהמסקנות שקיבלנו תאמו את ההשערות שלנו אבל היו גם כאלה שלא. אבל בסך </a:t>
            </a:r>
            <a:r>
              <a:rPr lang="he-IL" b="0" i="0" dirty="0" err="1">
                <a:solidFill>
                  <a:srgbClr val="202124"/>
                </a:solidFill>
                <a:effectLst/>
                <a:latin typeface="arial" panose="020B0604020202020204" pitchFamily="34" charset="0"/>
              </a:rPr>
              <a:t>הכל</a:t>
            </a:r>
            <a:r>
              <a:rPr lang="he-IL" b="0" i="0" dirty="0">
                <a:solidFill>
                  <a:srgbClr val="202124"/>
                </a:solidFill>
                <a:effectLst/>
                <a:latin typeface="arial" panose="020B0604020202020204" pitchFamily="34" charset="0"/>
              </a:rPr>
              <a:t> אנחנו יכולות להגיד שניתן בעזרת הנתונים של המכוניות הקיימים באתר בהתפלגות השנים להסיק מה יהיו המחירים בשנים הבאות. </a:t>
            </a:r>
            <a:endParaRPr lang="he-IL" dirty="0"/>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15</a:t>
            </a:fld>
            <a:endParaRPr lang="he-IL"/>
          </a:p>
        </p:txBody>
      </p:sp>
    </p:spTree>
    <p:extLst>
      <p:ext uri="{BB962C8B-B14F-4D97-AF65-F5344CB8AC3E}">
        <p14:creationId xmlns:p14="http://schemas.microsoft.com/office/powerpoint/2010/main" val="417337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אלה בעצם שלבי העבודה שלנו במחקר, שלב איסוף הנתונים והרכשה, שלב ה</a:t>
            </a:r>
            <a:r>
              <a:rPr lang="en-US" dirty="0"/>
              <a:t>EDA</a:t>
            </a:r>
            <a:r>
              <a:rPr lang="he-IL" dirty="0"/>
              <a:t> וטיוב הנתונים שקיבלנו על מנת להפיק מסקנות שתואמות את שאלת המחקר שלנו. </a:t>
            </a:r>
          </a:p>
          <a:p>
            <a:r>
              <a:rPr lang="he-IL" dirty="0"/>
              <a:t>שלב למידת המכונה</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2</a:t>
            </a:fld>
            <a:endParaRPr lang="he-IL"/>
          </a:p>
        </p:txBody>
      </p:sp>
    </p:spTree>
    <p:extLst>
      <p:ext uri="{BB962C8B-B14F-4D97-AF65-F5344CB8AC3E}">
        <p14:creationId xmlns:p14="http://schemas.microsoft.com/office/powerpoint/2010/main" val="211688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מקור המידע שלנו הוא אתר יד 2 אתר מאוד מפורסם שאין כמעט מישהו שלא מכיר, אתר שיכול לספק לנו המון מידע והמון נתונים בהתאם לשאלת המחקר שלנו. בתחילת משיכת הנתונים גילינו שהדבר לא הכי פשוט ושיש כמה ניסיונות של בעלי האתר להקשות עלינו לנסות ולמשוך שם נתונים. כמו </a:t>
            </a:r>
            <a:r>
              <a:rPr lang="he-IL" dirty="0" err="1"/>
              <a:t>קאפצה</a:t>
            </a:r>
            <a:r>
              <a:rPr lang="he-IL" dirty="0"/>
              <a:t> שקופצת (אני לא רובוט) ובמידה ולא עושים את זה בזמן כל ההרצה נופלת ומשיכת הנתונים עוצרת ולא מופק שום דבר ממשיכה זו. אם זה במהלך המשיכה המשתנה </a:t>
            </a:r>
            <a:r>
              <a:rPr lang="en-US" dirty="0" err="1"/>
              <a:t>css</a:t>
            </a:r>
            <a:r>
              <a:rPr lang="en-US" dirty="0"/>
              <a:t> selector </a:t>
            </a:r>
            <a:r>
              <a:rPr lang="he-IL" dirty="0"/>
              <a:t> משתנה לו התוכן כדי שלא תצליח המשיכה וצריך לשנות לעדכני כדי להמשיך למשוך. הדבר לקח המון זמן ולילות ארוכים עד שנמשכה כמות נתונים שסיפקה אותנו.</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3</a:t>
            </a:fld>
            <a:endParaRPr lang="he-IL"/>
          </a:p>
        </p:txBody>
      </p:sp>
    </p:spTree>
    <p:extLst>
      <p:ext uri="{BB962C8B-B14F-4D97-AF65-F5344CB8AC3E}">
        <p14:creationId xmlns:p14="http://schemas.microsoft.com/office/powerpoint/2010/main" val="378946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ככה בעצם נראה האתר, כל דף בנוי מ36 מודעות ובעצם זהו דף </a:t>
            </a:r>
            <a:r>
              <a:rPr lang="en-US" dirty="0"/>
              <a:t>HTML </a:t>
            </a:r>
            <a:r>
              <a:rPr lang="he-IL" dirty="0"/>
              <a:t>דינאמי כלומר, אם לא נכנס לכל מודעה ומודעה לא נוכל לאסוף את שאר הנתונים הנמצאים בתוך המודעה בפרטים נוספים.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4</a:t>
            </a:fld>
            <a:endParaRPr lang="he-IL"/>
          </a:p>
        </p:txBody>
      </p:sp>
    </p:spTree>
    <p:extLst>
      <p:ext uri="{BB962C8B-B14F-4D97-AF65-F5344CB8AC3E}">
        <p14:creationId xmlns:p14="http://schemas.microsoft.com/office/powerpoint/2010/main" val="268959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אלה </a:t>
            </a:r>
            <a:r>
              <a:rPr lang="he-IL" dirty="0" err="1"/>
              <a:t>הסיפריות</a:t>
            </a:r>
            <a:r>
              <a:rPr lang="he-IL" dirty="0"/>
              <a:t> העיקריות בהן השתמשנו במהלך הפרויקט.</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5</a:t>
            </a:fld>
            <a:endParaRPr lang="he-IL"/>
          </a:p>
        </p:txBody>
      </p:sp>
    </p:spTree>
    <p:extLst>
      <p:ext uri="{BB962C8B-B14F-4D97-AF65-F5344CB8AC3E}">
        <p14:creationId xmlns:p14="http://schemas.microsoft.com/office/powerpoint/2010/main" val="66404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בחרנו שהכתובת </a:t>
            </a:r>
            <a:r>
              <a:rPr lang="en-US" dirty="0" err="1"/>
              <a:t>url</a:t>
            </a:r>
            <a:r>
              <a:rPr lang="en-US" dirty="0"/>
              <a:t> </a:t>
            </a:r>
            <a:r>
              <a:rPr lang="he-IL" dirty="0"/>
              <a:t>הראשונית שלנו תהיה כתובת שמובילה ישירות לכל תוצאות המכוניות שמכילות מחירים שלא יהיה מצב שיוצאת לנו תוצאה בלי מחיר שבעצם שאלת המחקר שלנו היא סביב נושא המחירים.</a:t>
            </a:r>
          </a:p>
          <a:p>
            <a:r>
              <a:rPr lang="he-IL" dirty="0"/>
              <a:t>לאחר מכן גילינו שכל דף </a:t>
            </a:r>
            <a:r>
              <a:rPr lang="en-US" dirty="0"/>
              <a:t>html </a:t>
            </a:r>
            <a:r>
              <a:rPr lang="he-IL" dirty="0"/>
              <a:t> מכיל 36 מודעות של רכבים ושיש מעל ל800 עמודים כאלה והכמות גדלה בכל יום עוד ועוד.. לפי התבוננות בקוד ה</a:t>
            </a:r>
            <a:r>
              <a:rPr lang="en-US" dirty="0"/>
              <a:t>html </a:t>
            </a:r>
            <a:r>
              <a:rPr lang="he-IL" dirty="0"/>
              <a:t>ראינו כי זה </a:t>
            </a:r>
            <a:r>
              <a:rPr lang="en-US" dirty="0"/>
              <a:t>html </a:t>
            </a:r>
            <a:r>
              <a:rPr lang="he-IL" dirty="0"/>
              <a:t>דינאמי וכאשר נלחץ על כל מודעה יפתחו נתונים רבים נוספים שיכולים לתרום לנו מאוד לשאלת המחקר שלנו. לכן את ההרכשה ביצענו על ידי מעבר על כל מודעה ומודעה, פתיחה שלה ומשיכה של כל השדות המופיעים שם בהתאם לקוד שתואם כל שדה ב</a:t>
            </a:r>
            <a:r>
              <a:rPr lang="en-US" dirty="0"/>
              <a:t>html</a:t>
            </a:r>
            <a:endParaRPr lang="he-IL" dirty="0"/>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6</a:t>
            </a:fld>
            <a:endParaRPr lang="he-IL"/>
          </a:p>
        </p:txBody>
      </p:sp>
    </p:spTree>
    <p:extLst>
      <p:ext uri="{BB962C8B-B14F-4D97-AF65-F5344CB8AC3E}">
        <p14:creationId xmlns:p14="http://schemas.microsoft.com/office/powerpoint/2010/main" val="3901033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זהו תהליך ה</a:t>
            </a:r>
            <a:r>
              <a:rPr lang="en-US" dirty="0"/>
              <a:t>CRAWLING</a:t>
            </a:r>
            <a:r>
              <a:rPr lang="he-IL" dirty="0"/>
              <a:t> בו משכנו נתונים של 220 העמודים הראשונים בתוצאות של הרכבים עם המחירים בדף יד 2. </a:t>
            </a:r>
          </a:p>
          <a:p>
            <a:r>
              <a:rPr lang="he-IL" dirty="0"/>
              <a:t>איחדנו את כל הנתונים </a:t>
            </a:r>
            <a:r>
              <a:rPr lang="he-IL" dirty="0" err="1"/>
              <a:t>שנשמכים</a:t>
            </a:r>
            <a:r>
              <a:rPr lang="he-IL" dirty="0"/>
              <a:t> לקובץ </a:t>
            </a:r>
            <a:r>
              <a:rPr lang="en-US" dirty="0"/>
              <a:t>CSV</a:t>
            </a:r>
            <a:r>
              <a:rPr lang="he-IL" dirty="0"/>
              <a:t> אחד </a:t>
            </a:r>
            <a:r>
              <a:rPr lang="he-IL"/>
              <a:t>וכעת כול</a:t>
            </a:r>
            <a:endParaRPr lang="he-IL" dirty="0"/>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7</a:t>
            </a:fld>
            <a:endParaRPr lang="he-IL"/>
          </a:p>
        </p:txBody>
      </p:sp>
    </p:spTree>
    <p:extLst>
      <p:ext uri="{BB962C8B-B14F-4D97-AF65-F5344CB8AC3E}">
        <p14:creationId xmlns:p14="http://schemas.microsoft.com/office/powerpoint/2010/main" val="207970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בסיום ההרכשה ראינו כי יש המון שדות שאנו צריכים להפוך משדה </a:t>
            </a:r>
            <a:r>
              <a:rPr lang="he-IL" dirty="0" err="1"/>
              <a:t>סטרינגי</a:t>
            </a:r>
            <a:r>
              <a:rPr lang="he-IL" dirty="0"/>
              <a:t> לשדה מספרי על מנת שיתרום לשאלת המחקר שלנו ובנוסף ראינו כי יש נתונים שפחות </a:t>
            </a:r>
            <a:r>
              <a:rPr lang="he-IL" dirty="0" err="1"/>
              <a:t>רלוונטים</a:t>
            </a:r>
            <a:r>
              <a:rPr lang="he-IL" dirty="0"/>
              <a:t> לשאלת המחקר שלנו כמו למשל שדה בעלות קודמת והחלטנו להוריד אותו מהטבלה שלנו. </a:t>
            </a:r>
          </a:p>
          <a:p>
            <a:r>
              <a:rPr lang="he-IL" dirty="0"/>
              <a:t>בנוסף משדה </a:t>
            </a:r>
            <a:r>
              <a:rPr lang="en-US" dirty="0"/>
              <a:t>SUB_MODEL </a:t>
            </a:r>
            <a:r>
              <a:rPr lang="he-IL" dirty="0"/>
              <a:t>החלטנו למשוך רק את האינפורמציה על הגודל כוח סוס כי שאר המידע לא תורם לנו.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8</a:t>
            </a:fld>
            <a:endParaRPr lang="he-IL"/>
          </a:p>
        </p:txBody>
      </p:sp>
    </p:spTree>
    <p:extLst>
      <p:ext uri="{BB962C8B-B14F-4D97-AF65-F5344CB8AC3E}">
        <p14:creationId xmlns:p14="http://schemas.microsoft.com/office/powerpoint/2010/main" val="355754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גם כאן בהמשך לשקף הקודם מוצג המשך הקוד בו ביצענו את טיוב הנתונים. </a:t>
            </a:r>
          </a:p>
        </p:txBody>
      </p:sp>
      <p:sp>
        <p:nvSpPr>
          <p:cNvPr id="4" name="מציין מיקום של מספר שקופית 3"/>
          <p:cNvSpPr>
            <a:spLocks noGrp="1"/>
          </p:cNvSpPr>
          <p:nvPr>
            <p:ph type="sldNum" sz="quarter" idx="5"/>
          </p:nvPr>
        </p:nvSpPr>
        <p:spPr/>
        <p:txBody>
          <a:bodyPr/>
          <a:lstStyle/>
          <a:p>
            <a:fld id="{1A18E248-A856-4684-976F-63CEC4163181}" type="slidenum">
              <a:rPr lang="he-IL" smtClean="0"/>
              <a:t>9</a:t>
            </a:fld>
            <a:endParaRPr lang="he-IL"/>
          </a:p>
        </p:txBody>
      </p:sp>
    </p:spTree>
    <p:extLst>
      <p:ext uri="{BB962C8B-B14F-4D97-AF65-F5344CB8AC3E}">
        <p14:creationId xmlns:p14="http://schemas.microsoft.com/office/powerpoint/2010/main" val="85170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490479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360457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1169399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61947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353815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371146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3982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81794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2062067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13488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3950940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54122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236839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124410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218209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2204600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0B43DA6-2FB7-4812-9381-4CCEF3F2B0C4}" type="datetimeFigureOut">
              <a:rPr lang="he-IL" smtClean="0"/>
              <a:t>כ"ז/סיון/תשפ"ג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954A0F9-CB3E-45AA-95DB-96659EA949DA}" type="slidenum">
              <a:rPr lang="he-IL" smtClean="0"/>
              <a:t>‹#›</a:t>
            </a:fld>
            <a:endParaRPr lang="he-IL"/>
          </a:p>
        </p:txBody>
      </p:sp>
    </p:spTree>
    <p:extLst>
      <p:ext uri="{BB962C8B-B14F-4D97-AF65-F5344CB8AC3E}">
        <p14:creationId xmlns:p14="http://schemas.microsoft.com/office/powerpoint/2010/main" val="166149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B43DA6-2FB7-4812-9381-4CCEF3F2B0C4}" type="datetimeFigureOut">
              <a:rPr lang="he-IL" smtClean="0"/>
              <a:t>כ"ז/סיון/תשפ"ג</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954A0F9-CB3E-45AA-95DB-96659EA949DA}" type="slidenum">
              <a:rPr lang="he-IL" smtClean="0"/>
              <a:t>‹#›</a:t>
            </a:fld>
            <a:endParaRPr lang="he-IL"/>
          </a:p>
        </p:txBody>
      </p:sp>
    </p:spTree>
    <p:extLst>
      <p:ext uri="{BB962C8B-B14F-4D97-AF65-F5344CB8AC3E}">
        <p14:creationId xmlns:p14="http://schemas.microsoft.com/office/powerpoint/2010/main" val="2343918920"/>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92CAECD3-CE08-4866-9E7C-ABF9B9AD1BCB}"/>
              </a:ext>
            </a:extLst>
          </p:cNvPr>
          <p:cNvSpPr>
            <a:spLocks noGrp="1"/>
          </p:cNvSpPr>
          <p:nvPr>
            <p:ph type="subTitle" idx="1"/>
          </p:nvPr>
        </p:nvSpPr>
        <p:spPr>
          <a:xfrm>
            <a:off x="699940" y="5967166"/>
            <a:ext cx="9133002" cy="545158"/>
          </a:xfrm>
        </p:spPr>
        <p:txBody>
          <a:bodyPr>
            <a:noAutofit/>
          </a:bodyPr>
          <a:lstStyle/>
          <a:p>
            <a:r>
              <a:rPr lang="en-US" sz="2400" dirty="0">
                <a:solidFill>
                  <a:schemeClr val="bg1"/>
                </a:solidFill>
              </a:rPr>
              <a:t>Using Data Scraping and Machine Learning methods</a:t>
            </a:r>
          </a:p>
        </p:txBody>
      </p:sp>
      <p:sp>
        <p:nvSpPr>
          <p:cNvPr id="4" name="כותרת 1">
            <a:extLst>
              <a:ext uri="{FF2B5EF4-FFF2-40B4-BE49-F238E27FC236}">
                <a16:creationId xmlns:a16="http://schemas.microsoft.com/office/drawing/2014/main" id="{405AD743-BC36-47C9-A08D-2ECCCE756603}"/>
              </a:ext>
            </a:extLst>
          </p:cNvPr>
          <p:cNvSpPr txBox="1">
            <a:spLocks/>
          </p:cNvSpPr>
          <p:nvPr/>
        </p:nvSpPr>
        <p:spPr>
          <a:xfrm>
            <a:off x="2794615" y="3283121"/>
            <a:ext cx="5291579" cy="923825"/>
          </a:xfrm>
          <a:prstGeom prst="rect">
            <a:avLst/>
          </a:prstGeom>
          <a:effectLst/>
        </p:spPr>
        <p:txBody>
          <a:bodyPr vert="horz" lIns="91440" tIns="45720" rIns="91440" bIns="45720" rtlCol="0" anchor="b">
            <a:noAutofit/>
          </a:bodyPr>
          <a:lstStyle>
            <a:lvl1pPr algn="ctr" defTabSz="457200" rtl="1" eaLnBrk="1" latinLnBrk="0" hangingPunct="1">
              <a:spcBef>
                <a:spcPct val="0"/>
              </a:spcBef>
              <a:buNone/>
              <a:defRPr sz="5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700" b="1" dirty="0">
                <a:solidFill>
                  <a:schemeClr val="bg1"/>
                </a:solidFill>
              </a:rPr>
              <a:t>FINAL PROJECT</a:t>
            </a:r>
          </a:p>
          <a:p>
            <a:r>
              <a:rPr lang="en-US" sz="2700" dirty="0">
                <a:solidFill>
                  <a:schemeClr val="bg1"/>
                </a:solidFill>
              </a:rPr>
              <a:t>Assigned by Lidor Maman and Selena Matusevich</a:t>
            </a:r>
            <a:endParaRPr lang="he-IL" sz="2700" dirty="0">
              <a:solidFill>
                <a:schemeClr val="bg1"/>
              </a:solidFill>
            </a:endParaRPr>
          </a:p>
        </p:txBody>
      </p:sp>
      <p:sp useBgFill="1">
        <p:nvSpPr>
          <p:cNvPr id="6" name="כותרת 1">
            <a:extLst>
              <a:ext uri="{FF2B5EF4-FFF2-40B4-BE49-F238E27FC236}">
                <a16:creationId xmlns:a16="http://schemas.microsoft.com/office/drawing/2014/main" id="{293A66A0-A3DD-4DE2-A41B-03CBF06689AD}"/>
              </a:ext>
            </a:extLst>
          </p:cNvPr>
          <p:cNvSpPr txBox="1">
            <a:spLocks/>
          </p:cNvSpPr>
          <p:nvPr/>
        </p:nvSpPr>
        <p:spPr>
          <a:xfrm>
            <a:off x="2129870" y="251460"/>
            <a:ext cx="7807349" cy="2196324"/>
          </a:xfrm>
          <a:prstGeom prst="rect">
            <a:avLst/>
          </a:prstGeom>
        </p:spPr>
        <p:txBody>
          <a:bodyPr vert="horz" lIns="91440" tIns="45720" rIns="91440" bIns="45720" rtlCol="0" anchor="b">
            <a:normAutofit fontScale="97500"/>
          </a:bodyPr>
          <a:lstStyle>
            <a:lvl1pPr algn="l" defTabSz="457200" rtl="1" eaLnBrk="1" latinLnBrk="0" hangingPunct="1">
              <a:spcBef>
                <a:spcPct val="0"/>
              </a:spcBef>
              <a:buNone/>
              <a:defRPr sz="7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tabLst>
                <a:tab pos="2149475" algn="l"/>
              </a:tabLst>
            </a:pPr>
            <a:r>
              <a:rPr lang="en-US" sz="4600" dirty="0">
                <a:solidFill>
                  <a:schemeClr val="bg1"/>
                </a:solidFill>
              </a:rPr>
              <a:t>Is it possible to predict the price of a car in the market for the next years?</a:t>
            </a:r>
            <a:endParaRPr lang="he-IL" sz="4600" dirty="0">
              <a:solidFill>
                <a:schemeClr val="bg1"/>
              </a:solidFill>
            </a:endParaRPr>
          </a:p>
        </p:txBody>
      </p:sp>
      <p:pic>
        <p:nvPicPr>
          <p:cNvPr id="5" name="תמונה 4" descr="מכוניות צעצוע מסודרות בשורה על הרצפה">
            <a:extLst>
              <a:ext uri="{FF2B5EF4-FFF2-40B4-BE49-F238E27FC236}">
                <a16:creationId xmlns:a16="http://schemas.microsoft.com/office/drawing/2014/main" id="{22EE4662-BB0A-A9C0-A187-E3763234B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796" y="3486150"/>
            <a:ext cx="3452044" cy="2297430"/>
          </a:xfrm>
          <a:prstGeom prst="rect">
            <a:avLst/>
          </a:prstGeom>
        </p:spPr>
      </p:pic>
    </p:spTree>
    <p:extLst>
      <p:ext uri="{BB962C8B-B14F-4D97-AF65-F5344CB8AC3E}">
        <p14:creationId xmlns:p14="http://schemas.microsoft.com/office/powerpoint/2010/main" val="42860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6CA0CA-DA9B-4E48-B90A-44E0B5697C5E}"/>
              </a:ext>
            </a:extLst>
          </p:cNvPr>
          <p:cNvSpPr>
            <a:spLocks noGrp="1"/>
          </p:cNvSpPr>
          <p:nvPr>
            <p:ph type="title"/>
          </p:nvPr>
        </p:nvSpPr>
        <p:spPr>
          <a:xfrm>
            <a:off x="655939" y="112665"/>
            <a:ext cx="7536355" cy="735059"/>
          </a:xfrm>
        </p:spPr>
        <p:txBody>
          <a:bodyPr/>
          <a:lstStyle/>
          <a:p>
            <a:r>
              <a:rPr lang="en-US" sz="3600" dirty="0">
                <a:solidFill>
                  <a:schemeClr val="bg1"/>
                </a:solidFill>
              </a:rPr>
              <a:t>Let’s observe some </a:t>
            </a:r>
            <a:r>
              <a:rPr lang="en-US" sz="4000" dirty="0">
                <a:solidFill>
                  <a:schemeClr val="bg1"/>
                </a:solidFill>
              </a:rPr>
              <a:t>insights</a:t>
            </a:r>
            <a:r>
              <a:rPr lang="en-US" sz="3600" dirty="0">
                <a:solidFill>
                  <a:schemeClr val="bg1"/>
                </a:solidFill>
              </a:rPr>
              <a:t>:</a:t>
            </a:r>
            <a:endParaRPr lang="he-IL" sz="3600" dirty="0">
              <a:solidFill>
                <a:schemeClr val="bg1"/>
              </a:solidFill>
            </a:endParaRPr>
          </a:p>
        </p:txBody>
      </p:sp>
      <p:grpSp>
        <p:nvGrpSpPr>
          <p:cNvPr id="24" name="קבוצה 23">
            <a:extLst>
              <a:ext uri="{FF2B5EF4-FFF2-40B4-BE49-F238E27FC236}">
                <a16:creationId xmlns:a16="http://schemas.microsoft.com/office/drawing/2014/main" id="{88D72BBB-4320-46F7-A6DD-695EA1510141}"/>
              </a:ext>
            </a:extLst>
          </p:cNvPr>
          <p:cNvGrpSpPr/>
          <p:nvPr/>
        </p:nvGrpSpPr>
        <p:grpSpPr>
          <a:xfrm>
            <a:off x="8842746" y="6061142"/>
            <a:ext cx="3344690" cy="786352"/>
            <a:chOff x="9034264" y="0"/>
            <a:chExt cx="3153171" cy="786352"/>
          </a:xfrm>
          <a:solidFill>
            <a:schemeClr val="accent1"/>
          </a:solidFill>
        </p:grpSpPr>
        <p:sp>
          <p:nvSpPr>
            <p:cNvPr id="25" name="חץ: מחומש 24">
              <a:extLst>
                <a:ext uri="{FF2B5EF4-FFF2-40B4-BE49-F238E27FC236}">
                  <a16:creationId xmlns:a16="http://schemas.microsoft.com/office/drawing/2014/main" id="{BD08A1E1-7DAC-497A-891E-23F523168AAD}"/>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חץ: מחומש 4">
              <a:extLst>
                <a:ext uri="{FF2B5EF4-FFF2-40B4-BE49-F238E27FC236}">
                  <a16:creationId xmlns:a16="http://schemas.microsoft.com/office/drawing/2014/main" id="{EBD9DBF0-B5C9-4811-9A86-19F04980A7E7}"/>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27" name="קבוצה 26">
            <a:extLst>
              <a:ext uri="{FF2B5EF4-FFF2-40B4-BE49-F238E27FC236}">
                <a16:creationId xmlns:a16="http://schemas.microsoft.com/office/drawing/2014/main" id="{9F7BE74B-6023-4177-9A40-C2BB7943B7A6}"/>
              </a:ext>
            </a:extLst>
          </p:cNvPr>
          <p:cNvGrpSpPr/>
          <p:nvPr/>
        </p:nvGrpSpPr>
        <p:grpSpPr>
          <a:xfrm>
            <a:off x="6445449" y="6061142"/>
            <a:ext cx="2785403" cy="786352"/>
            <a:chOff x="6776839" y="0"/>
            <a:chExt cx="2821781" cy="786352"/>
          </a:xfrm>
          <a:solidFill>
            <a:schemeClr val="accent5"/>
          </a:solidFill>
        </p:grpSpPr>
        <p:sp>
          <p:nvSpPr>
            <p:cNvPr id="28" name="חץ: סוגר זוויתי 27">
              <a:extLst>
                <a:ext uri="{FF2B5EF4-FFF2-40B4-BE49-F238E27FC236}">
                  <a16:creationId xmlns:a16="http://schemas.microsoft.com/office/drawing/2014/main" id="{0340C153-8340-47B6-8BBF-813CF4A7CD12}"/>
                </a:ext>
              </a:extLst>
            </p:cNvPr>
            <p:cNvSpPr/>
            <p:nvPr/>
          </p:nvSpPr>
          <p:spPr>
            <a:xfrm rot="10800000">
              <a:off x="6776839"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חץ: סוגר זוויתי 6">
              <a:extLst>
                <a:ext uri="{FF2B5EF4-FFF2-40B4-BE49-F238E27FC236}">
                  <a16:creationId xmlns:a16="http://schemas.microsoft.com/office/drawing/2014/main" id="{24F3EC28-3F2C-4F48-912A-D91044A0D8AE}"/>
                </a:ext>
              </a:extLst>
            </p:cNvPr>
            <p:cNvSpPr txBox="1"/>
            <p:nvPr/>
          </p:nvSpPr>
          <p:spPr>
            <a:xfrm rot="21600000">
              <a:off x="7170015"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30" name="קבוצה 29">
            <a:extLst>
              <a:ext uri="{FF2B5EF4-FFF2-40B4-BE49-F238E27FC236}">
                <a16:creationId xmlns:a16="http://schemas.microsoft.com/office/drawing/2014/main" id="{88AC9744-E72B-4FC7-9AF5-22C0237ABADB}"/>
              </a:ext>
            </a:extLst>
          </p:cNvPr>
          <p:cNvGrpSpPr/>
          <p:nvPr/>
        </p:nvGrpSpPr>
        <p:grpSpPr>
          <a:xfrm>
            <a:off x="3326861" y="6061142"/>
            <a:ext cx="3569810" cy="786352"/>
            <a:chOff x="4519414" y="0"/>
            <a:chExt cx="2821781" cy="786352"/>
          </a:xfrm>
          <a:solidFill>
            <a:schemeClr val="accent5"/>
          </a:solidFill>
        </p:grpSpPr>
        <p:sp>
          <p:nvSpPr>
            <p:cNvPr id="31" name="חץ: סוגר זוויתי 30">
              <a:extLst>
                <a:ext uri="{FF2B5EF4-FFF2-40B4-BE49-F238E27FC236}">
                  <a16:creationId xmlns:a16="http://schemas.microsoft.com/office/drawing/2014/main" id="{F6E94E6E-55A9-4C09-B2E8-B0077DC04B90}"/>
                </a:ext>
              </a:extLst>
            </p:cNvPr>
            <p:cNvSpPr/>
            <p:nvPr/>
          </p:nvSpPr>
          <p:spPr>
            <a:xfrm rot="10800000">
              <a:off x="4519414" y="0"/>
              <a:ext cx="2821781" cy="786352"/>
            </a:xfrm>
            <a:prstGeom prst="chevron">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חץ: סוגר זוויתי 8">
              <a:extLst>
                <a:ext uri="{FF2B5EF4-FFF2-40B4-BE49-F238E27FC236}">
                  <a16:creationId xmlns:a16="http://schemas.microsoft.com/office/drawing/2014/main" id="{1F4709E8-F7CC-46A2-9DB1-4685D1470805}"/>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33" name="קבוצה 32">
            <a:extLst>
              <a:ext uri="{FF2B5EF4-FFF2-40B4-BE49-F238E27FC236}">
                <a16:creationId xmlns:a16="http://schemas.microsoft.com/office/drawing/2014/main" id="{2D371DA3-A34E-466A-B661-57ABCE305CB2}"/>
              </a:ext>
            </a:extLst>
          </p:cNvPr>
          <p:cNvGrpSpPr/>
          <p:nvPr/>
        </p:nvGrpSpPr>
        <p:grpSpPr>
          <a:xfrm>
            <a:off x="4563" y="6071648"/>
            <a:ext cx="3730858" cy="786352"/>
            <a:chOff x="2261989" y="0"/>
            <a:chExt cx="2821781" cy="786352"/>
          </a:xfrm>
        </p:grpSpPr>
        <p:sp>
          <p:nvSpPr>
            <p:cNvPr id="34" name="חץ: סוגר זוויתי 33">
              <a:extLst>
                <a:ext uri="{FF2B5EF4-FFF2-40B4-BE49-F238E27FC236}">
                  <a16:creationId xmlns:a16="http://schemas.microsoft.com/office/drawing/2014/main" id="{6D44CB11-38D8-4C47-B6F6-32F8BD427598}"/>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חץ: סוגר זוויתי 10">
              <a:extLst>
                <a:ext uri="{FF2B5EF4-FFF2-40B4-BE49-F238E27FC236}">
                  <a16:creationId xmlns:a16="http://schemas.microsoft.com/office/drawing/2014/main" id="{8DBED817-EAAD-4CF8-B554-93BB3C9313D7}"/>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pic>
        <p:nvPicPr>
          <p:cNvPr id="10" name="תמונה 9">
            <a:extLst>
              <a:ext uri="{FF2B5EF4-FFF2-40B4-BE49-F238E27FC236}">
                <a16:creationId xmlns:a16="http://schemas.microsoft.com/office/drawing/2014/main" id="{5EBDA596-41EA-16C1-2573-FD97A13CD8E8}"/>
              </a:ext>
            </a:extLst>
          </p:cNvPr>
          <p:cNvPicPr>
            <a:picLocks noChangeAspect="1"/>
          </p:cNvPicPr>
          <p:nvPr/>
        </p:nvPicPr>
        <p:blipFill>
          <a:blip r:embed="rId3"/>
          <a:stretch>
            <a:fillRect/>
          </a:stretch>
        </p:blipFill>
        <p:spPr>
          <a:xfrm>
            <a:off x="5431677" y="807656"/>
            <a:ext cx="4886449" cy="2769934"/>
          </a:xfrm>
          <a:prstGeom prst="rect">
            <a:avLst/>
          </a:prstGeom>
        </p:spPr>
      </p:pic>
      <p:pic>
        <p:nvPicPr>
          <p:cNvPr id="12" name="תמונה 11">
            <a:extLst>
              <a:ext uri="{FF2B5EF4-FFF2-40B4-BE49-F238E27FC236}">
                <a16:creationId xmlns:a16="http://schemas.microsoft.com/office/drawing/2014/main" id="{285C67F1-1A7A-09DB-6270-D88EEB8166BC}"/>
              </a:ext>
            </a:extLst>
          </p:cNvPr>
          <p:cNvPicPr>
            <a:picLocks noChangeAspect="1"/>
          </p:cNvPicPr>
          <p:nvPr/>
        </p:nvPicPr>
        <p:blipFill>
          <a:blip r:embed="rId4"/>
          <a:stretch>
            <a:fillRect/>
          </a:stretch>
        </p:blipFill>
        <p:spPr>
          <a:xfrm>
            <a:off x="5356683" y="3657600"/>
            <a:ext cx="6656248" cy="2155877"/>
          </a:xfrm>
          <a:prstGeom prst="rect">
            <a:avLst/>
          </a:prstGeom>
        </p:spPr>
      </p:pic>
      <p:pic>
        <p:nvPicPr>
          <p:cNvPr id="16" name="תמונה 15">
            <a:extLst>
              <a:ext uri="{FF2B5EF4-FFF2-40B4-BE49-F238E27FC236}">
                <a16:creationId xmlns:a16="http://schemas.microsoft.com/office/drawing/2014/main" id="{568C4A2C-BAAE-10A5-3866-BAFBF3C2CD93}"/>
              </a:ext>
            </a:extLst>
          </p:cNvPr>
          <p:cNvPicPr>
            <a:picLocks noChangeAspect="1"/>
          </p:cNvPicPr>
          <p:nvPr/>
        </p:nvPicPr>
        <p:blipFill rotWithShape="1">
          <a:blip r:embed="rId5"/>
          <a:srcRect r="12661"/>
          <a:stretch/>
        </p:blipFill>
        <p:spPr>
          <a:xfrm>
            <a:off x="177047" y="1184816"/>
            <a:ext cx="5069323" cy="4575903"/>
          </a:xfrm>
          <a:prstGeom prst="rect">
            <a:avLst/>
          </a:prstGeom>
        </p:spPr>
      </p:pic>
    </p:spTree>
    <p:extLst>
      <p:ext uri="{BB962C8B-B14F-4D97-AF65-F5344CB8AC3E}">
        <p14:creationId xmlns:p14="http://schemas.microsoft.com/office/powerpoint/2010/main" val="241493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6CA0CA-DA9B-4E48-B90A-44E0B5697C5E}"/>
              </a:ext>
            </a:extLst>
          </p:cNvPr>
          <p:cNvSpPr>
            <a:spLocks noGrp="1"/>
          </p:cNvSpPr>
          <p:nvPr>
            <p:ph type="title"/>
          </p:nvPr>
        </p:nvSpPr>
        <p:spPr>
          <a:xfrm>
            <a:off x="655939" y="112665"/>
            <a:ext cx="7536355" cy="735059"/>
          </a:xfrm>
        </p:spPr>
        <p:txBody>
          <a:bodyPr/>
          <a:lstStyle/>
          <a:p>
            <a:r>
              <a:rPr lang="en-US" sz="3600" dirty="0">
                <a:solidFill>
                  <a:schemeClr val="bg1"/>
                </a:solidFill>
              </a:rPr>
              <a:t>Let’s observe some </a:t>
            </a:r>
            <a:r>
              <a:rPr lang="en-US" sz="4000" dirty="0">
                <a:solidFill>
                  <a:schemeClr val="bg1"/>
                </a:solidFill>
              </a:rPr>
              <a:t>insights</a:t>
            </a:r>
            <a:r>
              <a:rPr lang="en-US" sz="3600" dirty="0">
                <a:solidFill>
                  <a:schemeClr val="bg1"/>
                </a:solidFill>
              </a:rPr>
              <a:t>:</a:t>
            </a:r>
            <a:endParaRPr lang="he-IL" sz="3600" dirty="0">
              <a:solidFill>
                <a:schemeClr val="bg1"/>
              </a:solidFill>
            </a:endParaRPr>
          </a:p>
        </p:txBody>
      </p:sp>
      <p:graphicFrame>
        <p:nvGraphicFramePr>
          <p:cNvPr id="6" name="טבלה 6">
            <a:extLst>
              <a:ext uri="{FF2B5EF4-FFF2-40B4-BE49-F238E27FC236}">
                <a16:creationId xmlns:a16="http://schemas.microsoft.com/office/drawing/2014/main" id="{DB7ACAD2-9E1C-4581-8DEB-6CBE9BE20FCF}"/>
              </a:ext>
            </a:extLst>
          </p:cNvPr>
          <p:cNvGraphicFramePr>
            <a:graphicFrameLocks noGrp="1"/>
          </p:cNvGraphicFramePr>
          <p:nvPr>
            <p:extLst>
              <p:ext uri="{D42A27DB-BD31-4B8C-83A1-F6EECF244321}">
                <p14:modId xmlns:p14="http://schemas.microsoft.com/office/powerpoint/2010/main" val="1480241949"/>
              </p:ext>
            </p:extLst>
          </p:nvPr>
        </p:nvGraphicFramePr>
        <p:xfrm>
          <a:off x="951362" y="5030612"/>
          <a:ext cx="4699352" cy="672958"/>
        </p:xfrm>
        <a:graphic>
          <a:graphicData uri="http://schemas.openxmlformats.org/drawingml/2006/table">
            <a:tbl>
              <a:tblPr rtl="1" firstRow="1" bandRow="1">
                <a:tableStyleId>{5C22544A-7EE6-4342-B048-85BDC9FD1C3A}</a:tableStyleId>
              </a:tblPr>
              <a:tblGrid>
                <a:gridCol w="4699352">
                  <a:extLst>
                    <a:ext uri="{9D8B030D-6E8A-4147-A177-3AD203B41FA5}">
                      <a16:colId xmlns:a16="http://schemas.microsoft.com/office/drawing/2014/main" val="674893132"/>
                    </a:ext>
                  </a:extLst>
                </a:gridCol>
              </a:tblGrid>
              <a:tr h="672958">
                <a:tc>
                  <a:txBody>
                    <a:bodyPr/>
                    <a:lstStyle/>
                    <a:p>
                      <a:pPr algn="l" rtl="0"/>
                      <a:r>
                        <a:rPr lang="en-US" b="0" dirty="0">
                          <a:solidFill>
                            <a:schemeClr val="bg1"/>
                          </a:solidFill>
                        </a:rPr>
                        <a:t>The majority of the cars in the </a:t>
                      </a:r>
                      <a:r>
                        <a:rPr lang="en-US" b="0" dirty="0" err="1">
                          <a:solidFill>
                            <a:schemeClr val="bg1"/>
                          </a:solidFill>
                        </a:rPr>
                        <a:t>DataFrame</a:t>
                      </a:r>
                      <a:r>
                        <a:rPr lang="en-US" b="0" dirty="0">
                          <a:solidFill>
                            <a:schemeClr val="bg1"/>
                          </a:solidFill>
                        </a:rPr>
                        <a:t> vary around 100,000 kms.</a:t>
                      </a:r>
                      <a:endParaRPr lang="he-I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482365603"/>
                  </a:ext>
                </a:extLst>
              </a:tr>
            </a:tbl>
          </a:graphicData>
        </a:graphic>
      </p:graphicFrame>
      <p:graphicFrame>
        <p:nvGraphicFramePr>
          <p:cNvPr id="9" name="טבלה 6">
            <a:extLst>
              <a:ext uri="{FF2B5EF4-FFF2-40B4-BE49-F238E27FC236}">
                <a16:creationId xmlns:a16="http://schemas.microsoft.com/office/drawing/2014/main" id="{DB4AB3E7-3313-41F7-BBDF-F090AC6974F3}"/>
              </a:ext>
            </a:extLst>
          </p:cNvPr>
          <p:cNvGraphicFramePr>
            <a:graphicFrameLocks noGrp="1"/>
          </p:cNvGraphicFramePr>
          <p:nvPr>
            <p:extLst>
              <p:ext uri="{D42A27DB-BD31-4B8C-83A1-F6EECF244321}">
                <p14:modId xmlns:p14="http://schemas.microsoft.com/office/powerpoint/2010/main" val="128394935"/>
              </p:ext>
            </p:extLst>
          </p:nvPr>
        </p:nvGraphicFramePr>
        <p:xfrm>
          <a:off x="7532370" y="4522616"/>
          <a:ext cx="3832938" cy="1261554"/>
        </p:xfrm>
        <a:graphic>
          <a:graphicData uri="http://schemas.openxmlformats.org/drawingml/2006/table">
            <a:tbl>
              <a:tblPr rtl="1" firstRow="1" bandRow="1">
                <a:tableStyleId>{5C22544A-7EE6-4342-B048-85BDC9FD1C3A}</a:tableStyleId>
              </a:tblPr>
              <a:tblGrid>
                <a:gridCol w="3832938">
                  <a:extLst>
                    <a:ext uri="{9D8B030D-6E8A-4147-A177-3AD203B41FA5}">
                      <a16:colId xmlns:a16="http://schemas.microsoft.com/office/drawing/2014/main" val="674893132"/>
                    </a:ext>
                  </a:extLst>
                </a:gridCol>
              </a:tblGrid>
              <a:tr h="1261554">
                <a:tc>
                  <a:txBody>
                    <a:bodyPr/>
                    <a:lstStyle/>
                    <a:p>
                      <a:pPr algn="l" rtl="0"/>
                      <a:r>
                        <a:rPr lang="en-US" b="0" dirty="0">
                          <a:solidFill>
                            <a:schemeClr val="bg1"/>
                          </a:solidFill>
                        </a:rPr>
                        <a:t> This pie chart describes that the most popular car colors and White and Black.</a:t>
                      </a:r>
                      <a:endParaRPr lang="en-US" b="0" dirty="0">
                        <a:solidFill>
                          <a:schemeClr val="bg1"/>
                        </a:solidFill>
                        <a:highlight>
                          <a:srgbClr val="C0C0C0"/>
                        </a:highlight>
                      </a:endParaRPr>
                    </a:p>
                    <a:p>
                      <a:pPr algn="l" rtl="0"/>
                      <a:endParaRPr lang="en-US"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482365603"/>
                  </a:ext>
                </a:extLst>
              </a:tr>
            </a:tbl>
          </a:graphicData>
        </a:graphic>
      </p:graphicFrame>
      <p:grpSp>
        <p:nvGrpSpPr>
          <p:cNvPr id="24" name="קבוצה 23">
            <a:extLst>
              <a:ext uri="{FF2B5EF4-FFF2-40B4-BE49-F238E27FC236}">
                <a16:creationId xmlns:a16="http://schemas.microsoft.com/office/drawing/2014/main" id="{88D72BBB-4320-46F7-A6DD-695EA1510141}"/>
              </a:ext>
            </a:extLst>
          </p:cNvPr>
          <p:cNvGrpSpPr/>
          <p:nvPr/>
        </p:nvGrpSpPr>
        <p:grpSpPr>
          <a:xfrm>
            <a:off x="8842746" y="6061142"/>
            <a:ext cx="3344690" cy="786352"/>
            <a:chOff x="9034264" y="0"/>
            <a:chExt cx="3153171" cy="786352"/>
          </a:xfrm>
          <a:solidFill>
            <a:schemeClr val="accent1"/>
          </a:solidFill>
        </p:grpSpPr>
        <p:sp>
          <p:nvSpPr>
            <p:cNvPr id="25" name="חץ: מחומש 24">
              <a:extLst>
                <a:ext uri="{FF2B5EF4-FFF2-40B4-BE49-F238E27FC236}">
                  <a16:creationId xmlns:a16="http://schemas.microsoft.com/office/drawing/2014/main" id="{BD08A1E1-7DAC-497A-891E-23F523168AAD}"/>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חץ: מחומש 4">
              <a:extLst>
                <a:ext uri="{FF2B5EF4-FFF2-40B4-BE49-F238E27FC236}">
                  <a16:creationId xmlns:a16="http://schemas.microsoft.com/office/drawing/2014/main" id="{EBD9DBF0-B5C9-4811-9A86-19F04980A7E7}"/>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27" name="קבוצה 26">
            <a:extLst>
              <a:ext uri="{FF2B5EF4-FFF2-40B4-BE49-F238E27FC236}">
                <a16:creationId xmlns:a16="http://schemas.microsoft.com/office/drawing/2014/main" id="{9F7BE74B-6023-4177-9A40-C2BB7943B7A6}"/>
              </a:ext>
            </a:extLst>
          </p:cNvPr>
          <p:cNvGrpSpPr/>
          <p:nvPr/>
        </p:nvGrpSpPr>
        <p:grpSpPr>
          <a:xfrm>
            <a:off x="6445449" y="6061142"/>
            <a:ext cx="2785403" cy="786352"/>
            <a:chOff x="6776839" y="0"/>
            <a:chExt cx="2821781" cy="786352"/>
          </a:xfrm>
          <a:solidFill>
            <a:schemeClr val="accent5"/>
          </a:solidFill>
        </p:grpSpPr>
        <p:sp>
          <p:nvSpPr>
            <p:cNvPr id="28" name="חץ: סוגר זוויתי 27">
              <a:extLst>
                <a:ext uri="{FF2B5EF4-FFF2-40B4-BE49-F238E27FC236}">
                  <a16:creationId xmlns:a16="http://schemas.microsoft.com/office/drawing/2014/main" id="{0340C153-8340-47B6-8BBF-813CF4A7CD12}"/>
                </a:ext>
              </a:extLst>
            </p:cNvPr>
            <p:cNvSpPr/>
            <p:nvPr/>
          </p:nvSpPr>
          <p:spPr>
            <a:xfrm rot="10800000">
              <a:off x="6776839"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חץ: סוגר זוויתי 6">
              <a:extLst>
                <a:ext uri="{FF2B5EF4-FFF2-40B4-BE49-F238E27FC236}">
                  <a16:creationId xmlns:a16="http://schemas.microsoft.com/office/drawing/2014/main" id="{24F3EC28-3F2C-4F48-912A-D91044A0D8AE}"/>
                </a:ext>
              </a:extLst>
            </p:cNvPr>
            <p:cNvSpPr txBox="1"/>
            <p:nvPr/>
          </p:nvSpPr>
          <p:spPr>
            <a:xfrm rot="21600000">
              <a:off x="7170015"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30" name="קבוצה 29">
            <a:extLst>
              <a:ext uri="{FF2B5EF4-FFF2-40B4-BE49-F238E27FC236}">
                <a16:creationId xmlns:a16="http://schemas.microsoft.com/office/drawing/2014/main" id="{88AC9744-E72B-4FC7-9AF5-22C0237ABADB}"/>
              </a:ext>
            </a:extLst>
          </p:cNvPr>
          <p:cNvGrpSpPr/>
          <p:nvPr/>
        </p:nvGrpSpPr>
        <p:grpSpPr>
          <a:xfrm>
            <a:off x="3326861" y="6061142"/>
            <a:ext cx="3569810" cy="786352"/>
            <a:chOff x="4519414" y="0"/>
            <a:chExt cx="2821781" cy="786352"/>
          </a:xfrm>
          <a:solidFill>
            <a:schemeClr val="accent5"/>
          </a:solidFill>
        </p:grpSpPr>
        <p:sp>
          <p:nvSpPr>
            <p:cNvPr id="31" name="חץ: סוגר זוויתי 30">
              <a:extLst>
                <a:ext uri="{FF2B5EF4-FFF2-40B4-BE49-F238E27FC236}">
                  <a16:creationId xmlns:a16="http://schemas.microsoft.com/office/drawing/2014/main" id="{F6E94E6E-55A9-4C09-B2E8-B0077DC04B90}"/>
                </a:ext>
              </a:extLst>
            </p:cNvPr>
            <p:cNvSpPr/>
            <p:nvPr/>
          </p:nvSpPr>
          <p:spPr>
            <a:xfrm rot="10800000">
              <a:off x="4519414" y="0"/>
              <a:ext cx="2821781" cy="786352"/>
            </a:xfrm>
            <a:prstGeom prst="chevron">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חץ: סוגר זוויתי 8">
              <a:extLst>
                <a:ext uri="{FF2B5EF4-FFF2-40B4-BE49-F238E27FC236}">
                  <a16:creationId xmlns:a16="http://schemas.microsoft.com/office/drawing/2014/main" id="{1F4709E8-F7CC-46A2-9DB1-4685D1470805}"/>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33" name="קבוצה 32">
            <a:extLst>
              <a:ext uri="{FF2B5EF4-FFF2-40B4-BE49-F238E27FC236}">
                <a16:creationId xmlns:a16="http://schemas.microsoft.com/office/drawing/2014/main" id="{2D371DA3-A34E-466A-B661-57ABCE305CB2}"/>
              </a:ext>
            </a:extLst>
          </p:cNvPr>
          <p:cNvGrpSpPr/>
          <p:nvPr/>
        </p:nvGrpSpPr>
        <p:grpSpPr>
          <a:xfrm>
            <a:off x="4563" y="6071648"/>
            <a:ext cx="3730858" cy="786352"/>
            <a:chOff x="2261989" y="0"/>
            <a:chExt cx="2821781" cy="786352"/>
          </a:xfrm>
        </p:grpSpPr>
        <p:sp>
          <p:nvSpPr>
            <p:cNvPr id="34" name="חץ: סוגר זוויתי 33">
              <a:extLst>
                <a:ext uri="{FF2B5EF4-FFF2-40B4-BE49-F238E27FC236}">
                  <a16:creationId xmlns:a16="http://schemas.microsoft.com/office/drawing/2014/main" id="{6D44CB11-38D8-4C47-B6F6-32F8BD427598}"/>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חץ: סוגר זוויתי 10">
              <a:extLst>
                <a:ext uri="{FF2B5EF4-FFF2-40B4-BE49-F238E27FC236}">
                  <a16:creationId xmlns:a16="http://schemas.microsoft.com/office/drawing/2014/main" id="{8DBED817-EAAD-4CF8-B554-93BB3C9313D7}"/>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pic>
        <p:nvPicPr>
          <p:cNvPr id="5" name="תמונה 4">
            <a:extLst>
              <a:ext uri="{FF2B5EF4-FFF2-40B4-BE49-F238E27FC236}">
                <a16:creationId xmlns:a16="http://schemas.microsoft.com/office/drawing/2014/main" id="{50B62B91-E5C7-1088-0053-B624E7B37A67}"/>
              </a:ext>
            </a:extLst>
          </p:cNvPr>
          <p:cNvPicPr>
            <a:picLocks noChangeAspect="1"/>
          </p:cNvPicPr>
          <p:nvPr/>
        </p:nvPicPr>
        <p:blipFill rotWithShape="1">
          <a:blip r:embed="rId3"/>
          <a:srcRect l="9653" r="33633" b="13027"/>
          <a:stretch/>
        </p:blipFill>
        <p:spPr>
          <a:xfrm>
            <a:off x="7418070" y="1229258"/>
            <a:ext cx="3966210" cy="3167264"/>
          </a:xfrm>
          <a:prstGeom prst="rect">
            <a:avLst/>
          </a:prstGeom>
        </p:spPr>
      </p:pic>
      <p:pic>
        <p:nvPicPr>
          <p:cNvPr id="10" name="תמונה 9">
            <a:extLst>
              <a:ext uri="{FF2B5EF4-FFF2-40B4-BE49-F238E27FC236}">
                <a16:creationId xmlns:a16="http://schemas.microsoft.com/office/drawing/2014/main" id="{EE317BF0-56DB-1FEE-5F55-BE415B8588A0}"/>
              </a:ext>
            </a:extLst>
          </p:cNvPr>
          <p:cNvPicPr>
            <a:picLocks noChangeAspect="1"/>
          </p:cNvPicPr>
          <p:nvPr/>
        </p:nvPicPr>
        <p:blipFill>
          <a:blip r:embed="rId4"/>
          <a:stretch>
            <a:fillRect/>
          </a:stretch>
        </p:blipFill>
        <p:spPr>
          <a:xfrm>
            <a:off x="676745" y="1492141"/>
            <a:ext cx="5024989" cy="3297029"/>
          </a:xfrm>
          <a:prstGeom prst="rect">
            <a:avLst/>
          </a:prstGeom>
        </p:spPr>
      </p:pic>
    </p:spTree>
    <p:extLst>
      <p:ext uri="{BB962C8B-B14F-4D97-AF65-F5344CB8AC3E}">
        <p14:creationId xmlns:p14="http://schemas.microsoft.com/office/powerpoint/2010/main" val="249894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טבלה 4">
            <a:extLst>
              <a:ext uri="{FF2B5EF4-FFF2-40B4-BE49-F238E27FC236}">
                <a16:creationId xmlns:a16="http://schemas.microsoft.com/office/drawing/2014/main" id="{E7443403-E49C-49FE-BB08-97CCAF4AA291}"/>
              </a:ext>
            </a:extLst>
          </p:cNvPr>
          <p:cNvGraphicFramePr>
            <a:graphicFrameLocks noGrp="1"/>
          </p:cNvGraphicFramePr>
          <p:nvPr>
            <p:extLst>
              <p:ext uri="{D42A27DB-BD31-4B8C-83A1-F6EECF244321}">
                <p14:modId xmlns:p14="http://schemas.microsoft.com/office/powerpoint/2010/main" val="1792782310"/>
              </p:ext>
            </p:extLst>
          </p:nvPr>
        </p:nvGraphicFramePr>
        <p:xfrm>
          <a:off x="509570" y="4958735"/>
          <a:ext cx="4565349" cy="640080"/>
        </p:xfrm>
        <a:graphic>
          <a:graphicData uri="http://schemas.openxmlformats.org/drawingml/2006/table">
            <a:tbl>
              <a:tblPr rtl="1" firstRow="1" bandRow="1">
                <a:tableStyleId>{5C22544A-7EE6-4342-B048-85BDC9FD1C3A}</a:tableStyleId>
              </a:tblPr>
              <a:tblGrid>
                <a:gridCol w="4565349">
                  <a:extLst>
                    <a:ext uri="{9D8B030D-6E8A-4147-A177-3AD203B41FA5}">
                      <a16:colId xmlns:a16="http://schemas.microsoft.com/office/drawing/2014/main" val="1229743011"/>
                    </a:ext>
                  </a:extLst>
                </a:gridCol>
              </a:tblGrid>
              <a:tr h="619105">
                <a:tc>
                  <a:txBody>
                    <a:bodyPr/>
                    <a:lstStyle/>
                    <a:p>
                      <a:pPr algn="l" rtl="1"/>
                      <a:r>
                        <a:rPr lang="en-US" b="0" dirty="0">
                          <a:solidFill>
                            <a:schemeClr val="bg1"/>
                          </a:solidFill>
                        </a:rPr>
                        <a:t>Most of the cars in the Data Frame use gasoline.</a:t>
                      </a:r>
                      <a:endParaRPr lang="he-I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2585515191"/>
                  </a:ext>
                </a:extLst>
              </a:tr>
            </a:tbl>
          </a:graphicData>
        </a:graphic>
      </p:graphicFrame>
      <p:grpSp>
        <p:nvGrpSpPr>
          <p:cNvPr id="5" name="קבוצה 4">
            <a:extLst>
              <a:ext uri="{FF2B5EF4-FFF2-40B4-BE49-F238E27FC236}">
                <a16:creationId xmlns:a16="http://schemas.microsoft.com/office/drawing/2014/main" id="{E45D7977-B097-4226-93D8-5D096FA71147}"/>
              </a:ext>
            </a:extLst>
          </p:cNvPr>
          <p:cNvGrpSpPr/>
          <p:nvPr/>
        </p:nvGrpSpPr>
        <p:grpSpPr>
          <a:xfrm>
            <a:off x="8842746" y="6061142"/>
            <a:ext cx="3344690" cy="786352"/>
            <a:chOff x="9034264" y="0"/>
            <a:chExt cx="3153171" cy="786352"/>
          </a:xfrm>
          <a:solidFill>
            <a:schemeClr val="accent1"/>
          </a:solidFill>
        </p:grpSpPr>
        <p:sp>
          <p:nvSpPr>
            <p:cNvPr id="6" name="חץ: מחומש 5">
              <a:extLst>
                <a:ext uri="{FF2B5EF4-FFF2-40B4-BE49-F238E27FC236}">
                  <a16:creationId xmlns:a16="http://schemas.microsoft.com/office/drawing/2014/main" id="{6CEFF24C-AE73-49E9-82CF-950D49E15C56}"/>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חץ: מחומש 4">
              <a:extLst>
                <a:ext uri="{FF2B5EF4-FFF2-40B4-BE49-F238E27FC236}">
                  <a16:creationId xmlns:a16="http://schemas.microsoft.com/office/drawing/2014/main" id="{789719BD-2CDA-4AB6-83BB-C54E72C9F8D9}"/>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8" name="קבוצה 7">
            <a:extLst>
              <a:ext uri="{FF2B5EF4-FFF2-40B4-BE49-F238E27FC236}">
                <a16:creationId xmlns:a16="http://schemas.microsoft.com/office/drawing/2014/main" id="{63F20DE7-12EB-43AA-BFB2-246A8D191F28}"/>
              </a:ext>
            </a:extLst>
          </p:cNvPr>
          <p:cNvGrpSpPr/>
          <p:nvPr/>
        </p:nvGrpSpPr>
        <p:grpSpPr>
          <a:xfrm>
            <a:off x="6445449" y="6061142"/>
            <a:ext cx="2785403" cy="786352"/>
            <a:chOff x="6776839" y="0"/>
            <a:chExt cx="2821781" cy="786352"/>
          </a:xfrm>
          <a:solidFill>
            <a:schemeClr val="accent5"/>
          </a:solidFill>
        </p:grpSpPr>
        <p:sp>
          <p:nvSpPr>
            <p:cNvPr id="9" name="חץ: סוגר זוויתי 8">
              <a:extLst>
                <a:ext uri="{FF2B5EF4-FFF2-40B4-BE49-F238E27FC236}">
                  <a16:creationId xmlns:a16="http://schemas.microsoft.com/office/drawing/2014/main" id="{421334B9-A214-4DBA-B37F-B56331BB2BBD}"/>
                </a:ext>
              </a:extLst>
            </p:cNvPr>
            <p:cNvSpPr/>
            <p:nvPr/>
          </p:nvSpPr>
          <p:spPr>
            <a:xfrm rot="10800000">
              <a:off x="6776839"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חץ: סוגר זוויתי 6">
              <a:extLst>
                <a:ext uri="{FF2B5EF4-FFF2-40B4-BE49-F238E27FC236}">
                  <a16:creationId xmlns:a16="http://schemas.microsoft.com/office/drawing/2014/main" id="{ABEC3B78-3F2F-4BD0-8BC6-59406EDDF7EA}"/>
                </a:ext>
              </a:extLst>
            </p:cNvPr>
            <p:cNvSpPr txBox="1"/>
            <p:nvPr/>
          </p:nvSpPr>
          <p:spPr>
            <a:xfrm rot="21600000">
              <a:off x="7170015"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11" name="קבוצה 10">
            <a:extLst>
              <a:ext uri="{FF2B5EF4-FFF2-40B4-BE49-F238E27FC236}">
                <a16:creationId xmlns:a16="http://schemas.microsoft.com/office/drawing/2014/main" id="{C175DB15-AFB7-4C8E-8B10-45D1938B652C}"/>
              </a:ext>
            </a:extLst>
          </p:cNvPr>
          <p:cNvGrpSpPr/>
          <p:nvPr/>
        </p:nvGrpSpPr>
        <p:grpSpPr>
          <a:xfrm>
            <a:off x="3326861" y="6061142"/>
            <a:ext cx="3569810" cy="786352"/>
            <a:chOff x="4519414" y="0"/>
            <a:chExt cx="2821781" cy="786352"/>
          </a:xfrm>
          <a:solidFill>
            <a:schemeClr val="accent5"/>
          </a:solidFill>
        </p:grpSpPr>
        <p:sp>
          <p:nvSpPr>
            <p:cNvPr id="12" name="חץ: סוגר זוויתי 11">
              <a:extLst>
                <a:ext uri="{FF2B5EF4-FFF2-40B4-BE49-F238E27FC236}">
                  <a16:creationId xmlns:a16="http://schemas.microsoft.com/office/drawing/2014/main" id="{3E7746BF-8EF4-4E7A-9D1B-5A7CE822E66C}"/>
                </a:ext>
              </a:extLst>
            </p:cNvPr>
            <p:cNvSpPr/>
            <p:nvPr/>
          </p:nvSpPr>
          <p:spPr>
            <a:xfrm rot="10800000">
              <a:off x="4519414" y="0"/>
              <a:ext cx="2821781" cy="786352"/>
            </a:xfrm>
            <a:prstGeom prst="chevron">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חץ: סוגר זוויתי 8">
              <a:extLst>
                <a:ext uri="{FF2B5EF4-FFF2-40B4-BE49-F238E27FC236}">
                  <a16:creationId xmlns:a16="http://schemas.microsoft.com/office/drawing/2014/main" id="{6849DC10-555F-46E9-BECA-B20B4006296C}"/>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14" name="קבוצה 13">
            <a:extLst>
              <a:ext uri="{FF2B5EF4-FFF2-40B4-BE49-F238E27FC236}">
                <a16:creationId xmlns:a16="http://schemas.microsoft.com/office/drawing/2014/main" id="{73BF0BCC-D1CB-4845-9BA5-5540613D4E31}"/>
              </a:ext>
            </a:extLst>
          </p:cNvPr>
          <p:cNvGrpSpPr/>
          <p:nvPr/>
        </p:nvGrpSpPr>
        <p:grpSpPr>
          <a:xfrm>
            <a:off x="4563" y="6071648"/>
            <a:ext cx="3730858" cy="786352"/>
            <a:chOff x="2261989" y="0"/>
            <a:chExt cx="2821781" cy="786352"/>
          </a:xfrm>
        </p:grpSpPr>
        <p:sp>
          <p:nvSpPr>
            <p:cNvPr id="15" name="חץ: סוגר זוויתי 14">
              <a:extLst>
                <a:ext uri="{FF2B5EF4-FFF2-40B4-BE49-F238E27FC236}">
                  <a16:creationId xmlns:a16="http://schemas.microsoft.com/office/drawing/2014/main" id="{40BB6849-0979-453A-974B-224C00F0C061}"/>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חץ: סוגר זוויתי 10">
              <a:extLst>
                <a:ext uri="{FF2B5EF4-FFF2-40B4-BE49-F238E27FC236}">
                  <a16:creationId xmlns:a16="http://schemas.microsoft.com/office/drawing/2014/main" id="{D3249A1C-5D7A-432D-903C-29D326D1A4F8}"/>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graphicFrame>
        <p:nvGraphicFramePr>
          <p:cNvPr id="18" name="טבלה 4">
            <a:extLst>
              <a:ext uri="{FF2B5EF4-FFF2-40B4-BE49-F238E27FC236}">
                <a16:creationId xmlns:a16="http://schemas.microsoft.com/office/drawing/2014/main" id="{FAB91CC8-7597-42D1-943B-F18D657085DC}"/>
              </a:ext>
            </a:extLst>
          </p:cNvPr>
          <p:cNvGraphicFramePr>
            <a:graphicFrameLocks noGrp="1"/>
          </p:cNvGraphicFramePr>
          <p:nvPr>
            <p:extLst>
              <p:ext uri="{D42A27DB-BD31-4B8C-83A1-F6EECF244321}">
                <p14:modId xmlns:p14="http://schemas.microsoft.com/office/powerpoint/2010/main" val="1805747622"/>
              </p:ext>
            </p:extLst>
          </p:nvPr>
        </p:nvGraphicFramePr>
        <p:xfrm>
          <a:off x="5616800" y="4711544"/>
          <a:ext cx="6389370" cy="1188720"/>
        </p:xfrm>
        <a:graphic>
          <a:graphicData uri="http://schemas.openxmlformats.org/drawingml/2006/table">
            <a:tbl>
              <a:tblPr rtl="1" firstRow="1" bandRow="1">
                <a:tableStyleId>{5C22544A-7EE6-4342-B048-85BDC9FD1C3A}</a:tableStyleId>
              </a:tblPr>
              <a:tblGrid>
                <a:gridCol w="6389370">
                  <a:extLst>
                    <a:ext uri="{9D8B030D-6E8A-4147-A177-3AD203B41FA5}">
                      <a16:colId xmlns:a16="http://schemas.microsoft.com/office/drawing/2014/main" val="1229743011"/>
                    </a:ext>
                  </a:extLst>
                </a:gridCol>
              </a:tblGrid>
              <a:tr h="1060498">
                <a:tc>
                  <a:txBody>
                    <a:bodyPr/>
                    <a:lstStyle/>
                    <a:p>
                      <a:pPr algn="l" rtl="1"/>
                      <a:r>
                        <a:rPr lang="en-US" b="0" dirty="0">
                          <a:solidFill>
                            <a:schemeClr val="bg1"/>
                          </a:solidFill>
                        </a:rPr>
                        <a:t>We can infer that there isn't direct connection between the horse power of a car and its price, because, for example, the car with the most horse power (450) costs less than cars that their horse power's stat is lower.</a:t>
                      </a:r>
                      <a:endParaRPr lang="he-I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2585515191"/>
                  </a:ext>
                </a:extLst>
              </a:tr>
            </a:tbl>
          </a:graphicData>
        </a:graphic>
      </p:graphicFrame>
      <p:pic>
        <p:nvPicPr>
          <p:cNvPr id="17" name="תמונה 16">
            <a:extLst>
              <a:ext uri="{FF2B5EF4-FFF2-40B4-BE49-F238E27FC236}">
                <a16:creationId xmlns:a16="http://schemas.microsoft.com/office/drawing/2014/main" id="{A1A8AB02-DE81-695F-5DE9-4D088892C7E6}"/>
              </a:ext>
            </a:extLst>
          </p:cNvPr>
          <p:cNvPicPr>
            <a:picLocks noChangeAspect="1"/>
          </p:cNvPicPr>
          <p:nvPr/>
        </p:nvPicPr>
        <p:blipFill>
          <a:blip r:embed="rId3"/>
          <a:stretch>
            <a:fillRect/>
          </a:stretch>
        </p:blipFill>
        <p:spPr>
          <a:xfrm>
            <a:off x="6145358" y="1175913"/>
            <a:ext cx="5505973" cy="3418947"/>
          </a:xfrm>
          <a:prstGeom prst="rect">
            <a:avLst/>
          </a:prstGeom>
        </p:spPr>
      </p:pic>
      <p:pic>
        <p:nvPicPr>
          <p:cNvPr id="21" name="תמונה 20">
            <a:extLst>
              <a:ext uri="{FF2B5EF4-FFF2-40B4-BE49-F238E27FC236}">
                <a16:creationId xmlns:a16="http://schemas.microsoft.com/office/drawing/2014/main" id="{C5C84F69-EB4A-1598-092D-A6E03109712F}"/>
              </a:ext>
            </a:extLst>
          </p:cNvPr>
          <p:cNvPicPr>
            <a:picLocks noChangeAspect="1"/>
          </p:cNvPicPr>
          <p:nvPr/>
        </p:nvPicPr>
        <p:blipFill>
          <a:blip r:embed="rId4"/>
          <a:stretch>
            <a:fillRect/>
          </a:stretch>
        </p:blipFill>
        <p:spPr>
          <a:xfrm>
            <a:off x="116686" y="419629"/>
            <a:ext cx="5969307" cy="4121362"/>
          </a:xfrm>
          <a:prstGeom prst="rect">
            <a:avLst/>
          </a:prstGeom>
        </p:spPr>
      </p:pic>
    </p:spTree>
    <p:extLst>
      <p:ext uri="{BB962C8B-B14F-4D97-AF65-F5344CB8AC3E}">
        <p14:creationId xmlns:p14="http://schemas.microsoft.com/office/powerpoint/2010/main" val="365551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E381C-5844-49C8-98D7-239A38554A50}"/>
              </a:ext>
            </a:extLst>
          </p:cNvPr>
          <p:cNvSpPr>
            <a:spLocks noGrp="1"/>
          </p:cNvSpPr>
          <p:nvPr>
            <p:ph type="title"/>
          </p:nvPr>
        </p:nvSpPr>
        <p:spPr>
          <a:xfrm>
            <a:off x="397740" y="126983"/>
            <a:ext cx="4409930" cy="644401"/>
          </a:xfrm>
        </p:spPr>
        <p:txBody>
          <a:bodyPr/>
          <a:lstStyle/>
          <a:p>
            <a:r>
              <a:rPr lang="en-US" sz="3600" dirty="0">
                <a:solidFill>
                  <a:schemeClr val="bg1"/>
                </a:solidFill>
              </a:rPr>
              <a:t>Machine Learning</a:t>
            </a:r>
            <a:endParaRPr lang="he-IL" sz="3600" dirty="0">
              <a:solidFill>
                <a:schemeClr val="bg1"/>
              </a:solidFill>
            </a:endParaRPr>
          </a:p>
        </p:txBody>
      </p:sp>
      <p:grpSp>
        <p:nvGrpSpPr>
          <p:cNvPr id="33" name="קבוצה 32">
            <a:extLst>
              <a:ext uri="{FF2B5EF4-FFF2-40B4-BE49-F238E27FC236}">
                <a16:creationId xmlns:a16="http://schemas.microsoft.com/office/drawing/2014/main" id="{ECD20DE2-DA3E-4461-A163-705D3486A7D8}"/>
              </a:ext>
            </a:extLst>
          </p:cNvPr>
          <p:cNvGrpSpPr/>
          <p:nvPr/>
        </p:nvGrpSpPr>
        <p:grpSpPr>
          <a:xfrm>
            <a:off x="8842746" y="6061142"/>
            <a:ext cx="3344690" cy="786352"/>
            <a:chOff x="9034264" y="0"/>
            <a:chExt cx="3153171" cy="786352"/>
          </a:xfrm>
          <a:solidFill>
            <a:schemeClr val="accent1"/>
          </a:solidFill>
        </p:grpSpPr>
        <p:sp>
          <p:nvSpPr>
            <p:cNvPr id="46" name="חץ: מחומש 45">
              <a:extLst>
                <a:ext uri="{FF2B5EF4-FFF2-40B4-BE49-F238E27FC236}">
                  <a16:creationId xmlns:a16="http://schemas.microsoft.com/office/drawing/2014/main" id="{52370A49-647A-44CB-8456-3476C061A70B}"/>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7" name="חץ: מחומש 4">
              <a:extLst>
                <a:ext uri="{FF2B5EF4-FFF2-40B4-BE49-F238E27FC236}">
                  <a16:creationId xmlns:a16="http://schemas.microsoft.com/office/drawing/2014/main" id="{9B261C06-0E6D-44DF-8E70-9E31D37FB2D4}"/>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34" name="קבוצה 33">
            <a:extLst>
              <a:ext uri="{FF2B5EF4-FFF2-40B4-BE49-F238E27FC236}">
                <a16:creationId xmlns:a16="http://schemas.microsoft.com/office/drawing/2014/main" id="{11BBC8A5-DA5C-4B7F-B3F2-4023EABB826D}"/>
              </a:ext>
            </a:extLst>
          </p:cNvPr>
          <p:cNvGrpSpPr/>
          <p:nvPr/>
        </p:nvGrpSpPr>
        <p:grpSpPr>
          <a:xfrm>
            <a:off x="6445449" y="6061142"/>
            <a:ext cx="2785403" cy="786352"/>
            <a:chOff x="6776839" y="0"/>
            <a:chExt cx="2821781" cy="786352"/>
          </a:xfrm>
        </p:grpSpPr>
        <p:sp>
          <p:nvSpPr>
            <p:cNvPr id="44" name="חץ: סוגר זוויתי 43">
              <a:extLst>
                <a:ext uri="{FF2B5EF4-FFF2-40B4-BE49-F238E27FC236}">
                  <a16:creationId xmlns:a16="http://schemas.microsoft.com/office/drawing/2014/main" id="{B3744899-C165-4615-8A04-07A8F470946C}"/>
                </a:ext>
              </a:extLst>
            </p:cNvPr>
            <p:cNvSpPr/>
            <p:nvPr/>
          </p:nvSpPr>
          <p:spPr>
            <a:xfrm rot="10800000">
              <a:off x="677683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חץ: סוגר זוויתי 6">
              <a:extLst>
                <a:ext uri="{FF2B5EF4-FFF2-40B4-BE49-F238E27FC236}">
                  <a16:creationId xmlns:a16="http://schemas.microsoft.com/office/drawing/2014/main" id="{57899116-7796-48DD-A2E1-F2B4414F55CD}"/>
                </a:ext>
              </a:extLst>
            </p:cNvPr>
            <p:cNvSpPr txBox="1"/>
            <p:nvPr/>
          </p:nvSpPr>
          <p:spPr>
            <a:xfrm rot="21600000">
              <a:off x="717001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35" name="קבוצה 34">
            <a:extLst>
              <a:ext uri="{FF2B5EF4-FFF2-40B4-BE49-F238E27FC236}">
                <a16:creationId xmlns:a16="http://schemas.microsoft.com/office/drawing/2014/main" id="{6AB32AAA-4F2A-4D08-B1E0-3EF91014A6D1}"/>
              </a:ext>
            </a:extLst>
          </p:cNvPr>
          <p:cNvGrpSpPr/>
          <p:nvPr/>
        </p:nvGrpSpPr>
        <p:grpSpPr>
          <a:xfrm>
            <a:off x="3326861" y="6061142"/>
            <a:ext cx="3569810" cy="786352"/>
            <a:chOff x="4519414" y="0"/>
            <a:chExt cx="2821781" cy="786352"/>
          </a:xfrm>
          <a:solidFill>
            <a:schemeClr val="accent5"/>
          </a:solidFill>
        </p:grpSpPr>
        <p:sp>
          <p:nvSpPr>
            <p:cNvPr id="42" name="חץ: סוגר זוויתי 41">
              <a:extLst>
                <a:ext uri="{FF2B5EF4-FFF2-40B4-BE49-F238E27FC236}">
                  <a16:creationId xmlns:a16="http://schemas.microsoft.com/office/drawing/2014/main" id="{6E748BA4-4155-4FF0-A642-39291AA79C94}"/>
                </a:ext>
              </a:extLst>
            </p:cNvPr>
            <p:cNvSpPr/>
            <p:nvPr/>
          </p:nvSpPr>
          <p:spPr>
            <a:xfrm rot="10800000">
              <a:off x="4519414"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חץ: סוגר זוויתי 8">
              <a:extLst>
                <a:ext uri="{FF2B5EF4-FFF2-40B4-BE49-F238E27FC236}">
                  <a16:creationId xmlns:a16="http://schemas.microsoft.com/office/drawing/2014/main" id="{409E5A33-5DBF-4F73-A92E-477D1F4F08B1}"/>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36" name="קבוצה 35">
            <a:extLst>
              <a:ext uri="{FF2B5EF4-FFF2-40B4-BE49-F238E27FC236}">
                <a16:creationId xmlns:a16="http://schemas.microsoft.com/office/drawing/2014/main" id="{7E2FE161-158C-4948-84B4-4B82B0AFFAB5}"/>
              </a:ext>
            </a:extLst>
          </p:cNvPr>
          <p:cNvGrpSpPr/>
          <p:nvPr/>
        </p:nvGrpSpPr>
        <p:grpSpPr>
          <a:xfrm>
            <a:off x="4563" y="6071648"/>
            <a:ext cx="3730858" cy="786352"/>
            <a:chOff x="2261989" y="0"/>
            <a:chExt cx="2821781" cy="786352"/>
          </a:xfrm>
        </p:grpSpPr>
        <p:sp>
          <p:nvSpPr>
            <p:cNvPr id="40" name="חץ: סוגר זוויתי 39">
              <a:extLst>
                <a:ext uri="{FF2B5EF4-FFF2-40B4-BE49-F238E27FC236}">
                  <a16:creationId xmlns:a16="http://schemas.microsoft.com/office/drawing/2014/main" id="{680E1364-2284-4501-8BE6-EB295D55F9CB}"/>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חץ: סוגר זוויתי 10">
              <a:extLst>
                <a:ext uri="{FF2B5EF4-FFF2-40B4-BE49-F238E27FC236}">
                  <a16:creationId xmlns:a16="http://schemas.microsoft.com/office/drawing/2014/main" id="{9B09CEBA-4133-4FFA-83B9-D2499DB80A81}"/>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sp>
        <p:nvSpPr>
          <p:cNvPr id="49" name="כותרת 1">
            <a:extLst>
              <a:ext uri="{FF2B5EF4-FFF2-40B4-BE49-F238E27FC236}">
                <a16:creationId xmlns:a16="http://schemas.microsoft.com/office/drawing/2014/main" id="{577C8987-3061-494B-A6ED-3CFC57D1BBBB}"/>
              </a:ext>
            </a:extLst>
          </p:cNvPr>
          <p:cNvSpPr txBox="1">
            <a:spLocks/>
          </p:cNvSpPr>
          <p:nvPr/>
        </p:nvSpPr>
        <p:spPr>
          <a:xfrm>
            <a:off x="397740" y="771384"/>
            <a:ext cx="9905758" cy="2366128"/>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100" dirty="0">
                <a:solidFill>
                  <a:schemeClr val="bg1"/>
                </a:solidFill>
              </a:rPr>
              <a:t>During this phase, in order to handle “Description” feature, we imports two machine learning models from the scikit-learn library:</a:t>
            </a:r>
          </a:p>
          <a:p>
            <a:r>
              <a:rPr lang="en-US" sz="2100" dirty="0">
                <a:solidFill>
                  <a:schemeClr val="bg1"/>
                </a:solidFill>
              </a:rPr>
              <a:t>two different algorithms:</a:t>
            </a:r>
          </a:p>
          <a:p>
            <a:r>
              <a:rPr lang="en-US" sz="2100" dirty="0">
                <a:solidFill>
                  <a:schemeClr val="bg1"/>
                </a:solidFill>
              </a:rPr>
              <a:t> </a:t>
            </a:r>
            <a:r>
              <a:rPr lang="en-US" sz="2100" b="1" u="sng" dirty="0">
                <a:solidFill>
                  <a:schemeClr val="bg1"/>
                </a:solidFill>
              </a:rPr>
              <a:t>Linear Regression</a:t>
            </a:r>
            <a:r>
              <a:rPr lang="en-US" sz="2100" dirty="0">
                <a:solidFill>
                  <a:schemeClr val="bg1"/>
                </a:solidFill>
              </a:rPr>
              <a:t>: This is a linear regression model that can be used to predict a continuous value from a set of features.</a:t>
            </a:r>
          </a:p>
          <a:p>
            <a:endParaRPr lang="en-US" sz="2100" dirty="0">
              <a:solidFill>
                <a:schemeClr val="bg1"/>
              </a:solidFill>
            </a:endParaRPr>
          </a:p>
          <a:p>
            <a:r>
              <a:rPr lang="en-US" sz="2100" b="1" u="sng" dirty="0">
                <a:solidFill>
                  <a:schemeClr val="bg1"/>
                </a:solidFill>
              </a:rPr>
              <a:t>Random Forest Regressor</a:t>
            </a:r>
            <a:r>
              <a:rPr lang="en-US" sz="2100" dirty="0">
                <a:solidFill>
                  <a:schemeClr val="bg1"/>
                </a:solidFill>
              </a:rPr>
              <a:t>: This is a random forest model that can be used to predict a continuous value from a set of features.</a:t>
            </a:r>
            <a:endParaRPr lang="he-IL" sz="2100" dirty="0">
              <a:solidFill>
                <a:schemeClr val="bg1"/>
              </a:solidFill>
            </a:endParaRPr>
          </a:p>
        </p:txBody>
      </p:sp>
      <p:pic>
        <p:nvPicPr>
          <p:cNvPr id="5" name="תמונה 4">
            <a:extLst>
              <a:ext uri="{FF2B5EF4-FFF2-40B4-BE49-F238E27FC236}">
                <a16:creationId xmlns:a16="http://schemas.microsoft.com/office/drawing/2014/main" id="{4D015451-0312-EACE-E6E5-A40C663D0D80}"/>
              </a:ext>
            </a:extLst>
          </p:cNvPr>
          <p:cNvPicPr>
            <a:picLocks noChangeAspect="1"/>
          </p:cNvPicPr>
          <p:nvPr/>
        </p:nvPicPr>
        <p:blipFill>
          <a:blip r:embed="rId3"/>
          <a:stretch>
            <a:fillRect/>
          </a:stretch>
        </p:blipFill>
        <p:spPr>
          <a:xfrm>
            <a:off x="512957" y="3522703"/>
            <a:ext cx="3510403" cy="2365099"/>
          </a:xfrm>
          <a:prstGeom prst="rect">
            <a:avLst/>
          </a:prstGeom>
        </p:spPr>
      </p:pic>
      <p:pic>
        <p:nvPicPr>
          <p:cNvPr id="7" name="תמונה 6">
            <a:extLst>
              <a:ext uri="{FF2B5EF4-FFF2-40B4-BE49-F238E27FC236}">
                <a16:creationId xmlns:a16="http://schemas.microsoft.com/office/drawing/2014/main" id="{7FACDB3E-1B66-46FA-E981-CBA833E4DAA8}"/>
              </a:ext>
            </a:extLst>
          </p:cNvPr>
          <p:cNvPicPr>
            <a:picLocks noChangeAspect="1"/>
          </p:cNvPicPr>
          <p:nvPr/>
        </p:nvPicPr>
        <p:blipFill>
          <a:blip r:embed="rId4"/>
          <a:stretch>
            <a:fillRect/>
          </a:stretch>
        </p:blipFill>
        <p:spPr>
          <a:xfrm>
            <a:off x="7770845" y="3141900"/>
            <a:ext cx="4001533" cy="2813130"/>
          </a:xfrm>
          <a:prstGeom prst="rect">
            <a:avLst/>
          </a:prstGeom>
        </p:spPr>
      </p:pic>
    </p:spTree>
    <p:extLst>
      <p:ext uri="{BB962C8B-B14F-4D97-AF65-F5344CB8AC3E}">
        <p14:creationId xmlns:p14="http://schemas.microsoft.com/office/powerpoint/2010/main" val="2374298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קבוצה 31">
            <a:extLst>
              <a:ext uri="{FF2B5EF4-FFF2-40B4-BE49-F238E27FC236}">
                <a16:creationId xmlns:a16="http://schemas.microsoft.com/office/drawing/2014/main" id="{B5398F08-5515-4E9C-8C15-83DE65ECBDD6}"/>
              </a:ext>
            </a:extLst>
          </p:cNvPr>
          <p:cNvGrpSpPr/>
          <p:nvPr/>
        </p:nvGrpSpPr>
        <p:grpSpPr>
          <a:xfrm>
            <a:off x="8842746" y="6061142"/>
            <a:ext cx="3344690" cy="786352"/>
            <a:chOff x="9034264" y="0"/>
            <a:chExt cx="3153171" cy="786352"/>
          </a:xfrm>
          <a:solidFill>
            <a:schemeClr val="accent1"/>
          </a:solidFill>
        </p:grpSpPr>
        <p:sp>
          <p:nvSpPr>
            <p:cNvPr id="48" name="חץ: מחומש 47">
              <a:extLst>
                <a:ext uri="{FF2B5EF4-FFF2-40B4-BE49-F238E27FC236}">
                  <a16:creationId xmlns:a16="http://schemas.microsoft.com/office/drawing/2014/main" id="{9FD4F022-7819-4D03-894D-F229CC15C0BC}"/>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חץ: מחומש 4">
              <a:extLst>
                <a:ext uri="{FF2B5EF4-FFF2-40B4-BE49-F238E27FC236}">
                  <a16:creationId xmlns:a16="http://schemas.microsoft.com/office/drawing/2014/main" id="{7E39D283-8BAE-4EF3-BAC2-D3B8D3A5ACF9}"/>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51" name="קבוצה 50">
            <a:extLst>
              <a:ext uri="{FF2B5EF4-FFF2-40B4-BE49-F238E27FC236}">
                <a16:creationId xmlns:a16="http://schemas.microsoft.com/office/drawing/2014/main" id="{34F83BF6-57B7-492B-9DF3-AE8342ABF7A8}"/>
              </a:ext>
            </a:extLst>
          </p:cNvPr>
          <p:cNvGrpSpPr/>
          <p:nvPr/>
        </p:nvGrpSpPr>
        <p:grpSpPr>
          <a:xfrm>
            <a:off x="6445449" y="6061142"/>
            <a:ext cx="2785403" cy="786352"/>
            <a:chOff x="6776839" y="0"/>
            <a:chExt cx="2821781" cy="786352"/>
          </a:xfrm>
        </p:grpSpPr>
        <p:sp>
          <p:nvSpPr>
            <p:cNvPr id="52" name="חץ: סוגר זוויתי 51">
              <a:extLst>
                <a:ext uri="{FF2B5EF4-FFF2-40B4-BE49-F238E27FC236}">
                  <a16:creationId xmlns:a16="http://schemas.microsoft.com/office/drawing/2014/main" id="{E387CEF3-C07C-43F1-95E0-005A97BD09F2}"/>
                </a:ext>
              </a:extLst>
            </p:cNvPr>
            <p:cNvSpPr/>
            <p:nvPr/>
          </p:nvSpPr>
          <p:spPr>
            <a:xfrm rot="10800000">
              <a:off x="677683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חץ: סוגר זוויתי 6">
              <a:extLst>
                <a:ext uri="{FF2B5EF4-FFF2-40B4-BE49-F238E27FC236}">
                  <a16:creationId xmlns:a16="http://schemas.microsoft.com/office/drawing/2014/main" id="{4AD13567-B255-4592-83DC-8B7D9BCBD365}"/>
                </a:ext>
              </a:extLst>
            </p:cNvPr>
            <p:cNvSpPr txBox="1"/>
            <p:nvPr/>
          </p:nvSpPr>
          <p:spPr>
            <a:xfrm rot="21600000">
              <a:off x="717001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54" name="קבוצה 53">
            <a:extLst>
              <a:ext uri="{FF2B5EF4-FFF2-40B4-BE49-F238E27FC236}">
                <a16:creationId xmlns:a16="http://schemas.microsoft.com/office/drawing/2014/main" id="{739AD5D4-40C8-4B43-8D6C-578C1A03A1B4}"/>
              </a:ext>
            </a:extLst>
          </p:cNvPr>
          <p:cNvGrpSpPr/>
          <p:nvPr/>
        </p:nvGrpSpPr>
        <p:grpSpPr>
          <a:xfrm>
            <a:off x="3326861" y="6061142"/>
            <a:ext cx="3569810" cy="786352"/>
            <a:chOff x="4519414" y="0"/>
            <a:chExt cx="2821781" cy="786352"/>
          </a:xfrm>
          <a:solidFill>
            <a:schemeClr val="accent5"/>
          </a:solidFill>
        </p:grpSpPr>
        <p:sp>
          <p:nvSpPr>
            <p:cNvPr id="55" name="חץ: סוגר זוויתי 54">
              <a:extLst>
                <a:ext uri="{FF2B5EF4-FFF2-40B4-BE49-F238E27FC236}">
                  <a16:creationId xmlns:a16="http://schemas.microsoft.com/office/drawing/2014/main" id="{7D10BC3B-25A7-4864-A838-26D3F6DCB433}"/>
                </a:ext>
              </a:extLst>
            </p:cNvPr>
            <p:cNvSpPr/>
            <p:nvPr/>
          </p:nvSpPr>
          <p:spPr>
            <a:xfrm rot="10800000">
              <a:off x="4519414"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חץ: סוגר זוויתי 8">
              <a:extLst>
                <a:ext uri="{FF2B5EF4-FFF2-40B4-BE49-F238E27FC236}">
                  <a16:creationId xmlns:a16="http://schemas.microsoft.com/office/drawing/2014/main" id="{03133357-4D25-4478-B371-1B554E21C835}"/>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57" name="קבוצה 56">
            <a:extLst>
              <a:ext uri="{FF2B5EF4-FFF2-40B4-BE49-F238E27FC236}">
                <a16:creationId xmlns:a16="http://schemas.microsoft.com/office/drawing/2014/main" id="{E7858532-30E1-4861-8277-C58515F05EF1}"/>
              </a:ext>
            </a:extLst>
          </p:cNvPr>
          <p:cNvGrpSpPr/>
          <p:nvPr/>
        </p:nvGrpSpPr>
        <p:grpSpPr>
          <a:xfrm>
            <a:off x="4563" y="6071648"/>
            <a:ext cx="3730858" cy="786352"/>
            <a:chOff x="2261989" y="0"/>
            <a:chExt cx="2821781" cy="786352"/>
          </a:xfrm>
        </p:grpSpPr>
        <p:sp>
          <p:nvSpPr>
            <p:cNvPr id="58" name="חץ: סוגר זוויתי 57">
              <a:extLst>
                <a:ext uri="{FF2B5EF4-FFF2-40B4-BE49-F238E27FC236}">
                  <a16:creationId xmlns:a16="http://schemas.microsoft.com/office/drawing/2014/main" id="{5E9E82E6-4612-430D-944B-3C7FF9DC5790}"/>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חץ: סוגר זוויתי 10">
              <a:extLst>
                <a:ext uri="{FF2B5EF4-FFF2-40B4-BE49-F238E27FC236}">
                  <a16:creationId xmlns:a16="http://schemas.microsoft.com/office/drawing/2014/main" id="{05716C62-5759-4882-942D-81D57CE51663}"/>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sp>
        <p:nvSpPr>
          <p:cNvPr id="61" name="כותרת 1">
            <a:extLst>
              <a:ext uri="{FF2B5EF4-FFF2-40B4-BE49-F238E27FC236}">
                <a16:creationId xmlns:a16="http://schemas.microsoft.com/office/drawing/2014/main" id="{39547782-A915-4B50-8BF7-EB7546AAE16F}"/>
              </a:ext>
            </a:extLst>
          </p:cNvPr>
          <p:cNvSpPr txBox="1">
            <a:spLocks/>
          </p:cNvSpPr>
          <p:nvPr/>
        </p:nvSpPr>
        <p:spPr>
          <a:xfrm>
            <a:off x="1925117" y="853159"/>
            <a:ext cx="9905757" cy="866186"/>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000" b="1" u="sng" dirty="0">
                <a:solidFill>
                  <a:schemeClr val="bg1"/>
                </a:solidFill>
              </a:rPr>
              <a:t>We can see that the model Random Forest was more accurate</a:t>
            </a:r>
            <a:endParaRPr lang="he-IL" sz="2000" dirty="0">
              <a:solidFill>
                <a:schemeClr val="bg1"/>
              </a:solidFill>
            </a:endParaRPr>
          </a:p>
        </p:txBody>
      </p:sp>
      <p:sp>
        <p:nvSpPr>
          <p:cNvPr id="62" name="כותרת 1">
            <a:extLst>
              <a:ext uri="{FF2B5EF4-FFF2-40B4-BE49-F238E27FC236}">
                <a16:creationId xmlns:a16="http://schemas.microsoft.com/office/drawing/2014/main" id="{1002FD95-398A-4BB7-873D-18CCDCA75498}"/>
              </a:ext>
            </a:extLst>
          </p:cNvPr>
          <p:cNvSpPr txBox="1">
            <a:spLocks/>
          </p:cNvSpPr>
          <p:nvPr/>
        </p:nvSpPr>
        <p:spPr>
          <a:xfrm>
            <a:off x="10411667" y="1964512"/>
            <a:ext cx="1624249" cy="759475"/>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100" b="1" dirty="0"/>
              <a:t>Linear Regression</a:t>
            </a:r>
            <a:endParaRPr lang="he-IL" sz="2100" b="1" dirty="0"/>
          </a:p>
        </p:txBody>
      </p:sp>
      <p:sp>
        <p:nvSpPr>
          <p:cNvPr id="63" name="כותרת 1">
            <a:extLst>
              <a:ext uri="{FF2B5EF4-FFF2-40B4-BE49-F238E27FC236}">
                <a16:creationId xmlns:a16="http://schemas.microsoft.com/office/drawing/2014/main" id="{E428FC26-C3CF-4CD5-8C39-B07462419BC6}"/>
              </a:ext>
            </a:extLst>
          </p:cNvPr>
          <p:cNvSpPr txBox="1">
            <a:spLocks/>
          </p:cNvSpPr>
          <p:nvPr/>
        </p:nvSpPr>
        <p:spPr>
          <a:xfrm>
            <a:off x="10515091" y="4134013"/>
            <a:ext cx="1624249" cy="759475"/>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100" b="1" dirty="0"/>
              <a:t>Random</a:t>
            </a:r>
          </a:p>
          <a:p>
            <a:r>
              <a:rPr lang="en-US" sz="2100" b="1" dirty="0"/>
              <a:t>Forest</a:t>
            </a:r>
            <a:endParaRPr lang="he-IL" sz="2100" b="1" dirty="0"/>
          </a:p>
        </p:txBody>
      </p:sp>
      <p:pic>
        <p:nvPicPr>
          <p:cNvPr id="4" name="תמונה 3">
            <a:extLst>
              <a:ext uri="{FF2B5EF4-FFF2-40B4-BE49-F238E27FC236}">
                <a16:creationId xmlns:a16="http://schemas.microsoft.com/office/drawing/2014/main" id="{B666A8AA-DFD3-DD62-90C8-665484F85F23}"/>
              </a:ext>
            </a:extLst>
          </p:cNvPr>
          <p:cNvPicPr>
            <a:picLocks noChangeAspect="1"/>
          </p:cNvPicPr>
          <p:nvPr/>
        </p:nvPicPr>
        <p:blipFill>
          <a:blip r:embed="rId2"/>
          <a:stretch>
            <a:fillRect/>
          </a:stretch>
        </p:blipFill>
        <p:spPr>
          <a:xfrm>
            <a:off x="2203158" y="1717018"/>
            <a:ext cx="7320049" cy="1449092"/>
          </a:xfrm>
          <a:prstGeom prst="rect">
            <a:avLst/>
          </a:prstGeom>
        </p:spPr>
      </p:pic>
      <p:pic>
        <p:nvPicPr>
          <p:cNvPr id="7" name="תמונה 6">
            <a:extLst>
              <a:ext uri="{FF2B5EF4-FFF2-40B4-BE49-F238E27FC236}">
                <a16:creationId xmlns:a16="http://schemas.microsoft.com/office/drawing/2014/main" id="{42F0BFF8-1AFF-8336-2D8D-6B89F34DD95A}"/>
              </a:ext>
            </a:extLst>
          </p:cNvPr>
          <p:cNvPicPr>
            <a:picLocks noChangeAspect="1"/>
          </p:cNvPicPr>
          <p:nvPr/>
        </p:nvPicPr>
        <p:blipFill>
          <a:blip r:embed="rId3"/>
          <a:stretch>
            <a:fillRect/>
          </a:stretch>
        </p:blipFill>
        <p:spPr>
          <a:xfrm>
            <a:off x="2301794" y="3637259"/>
            <a:ext cx="7242256" cy="1733442"/>
          </a:xfrm>
          <a:prstGeom prst="rect">
            <a:avLst/>
          </a:prstGeom>
        </p:spPr>
      </p:pic>
    </p:spTree>
    <p:extLst>
      <p:ext uri="{BB962C8B-B14F-4D97-AF65-F5344CB8AC3E}">
        <p14:creationId xmlns:p14="http://schemas.microsoft.com/office/powerpoint/2010/main" val="303564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88652D21-3D5F-4DF7-B55B-4A62CB146D44}"/>
              </a:ext>
            </a:extLst>
          </p:cNvPr>
          <p:cNvSpPr txBox="1">
            <a:spLocks/>
          </p:cNvSpPr>
          <p:nvPr/>
        </p:nvSpPr>
        <p:spPr>
          <a:xfrm>
            <a:off x="3945490" y="271952"/>
            <a:ext cx="4491497" cy="829327"/>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b="1" u="sng" dirty="0">
                <a:solidFill>
                  <a:schemeClr val="bg1"/>
                </a:solidFill>
              </a:rPr>
              <a:t>Conclusions</a:t>
            </a:r>
            <a:endParaRPr lang="he-IL" b="1" u="sng" dirty="0">
              <a:solidFill>
                <a:schemeClr val="bg1"/>
              </a:solidFill>
            </a:endParaRPr>
          </a:p>
        </p:txBody>
      </p:sp>
      <p:sp>
        <p:nvSpPr>
          <p:cNvPr id="21" name="תיבת טקסט 20">
            <a:extLst>
              <a:ext uri="{FF2B5EF4-FFF2-40B4-BE49-F238E27FC236}">
                <a16:creationId xmlns:a16="http://schemas.microsoft.com/office/drawing/2014/main" id="{E24B658F-934E-496A-91EF-6CC3B5B806D3}"/>
              </a:ext>
            </a:extLst>
          </p:cNvPr>
          <p:cNvSpPr txBox="1"/>
          <p:nvPr/>
        </p:nvSpPr>
        <p:spPr>
          <a:xfrm>
            <a:off x="1291590" y="1847766"/>
            <a:ext cx="9509760" cy="2246769"/>
          </a:xfrm>
          <a:prstGeom prst="rect">
            <a:avLst/>
          </a:prstGeom>
          <a:noFill/>
        </p:spPr>
        <p:txBody>
          <a:bodyPr wrap="square">
            <a:spAutoFit/>
          </a:bodyPr>
          <a:lstStyle/>
          <a:p>
            <a:r>
              <a:rPr lang="en-US" sz="2800" dirty="0">
                <a:solidFill>
                  <a:schemeClr val="bg1"/>
                </a:solidFill>
              </a:rPr>
              <a:t>In conclusion, we faced the blocking problem that appeared on the 2nd hand site, but we managed to overcome it using the SLEEP function.</a:t>
            </a:r>
          </a:p>
          <a:p>
            <a:r>
              <a:rPr lang="en-US" sz="2800" dirty="0">
                <a:solidFill>
                  <a:schemeClr val="bg1"/>
                </a:solidFill>
              </a:rPr>
              <a:t>Some of the conclusions we received matched our hypotheses but there were also some that did not.</a:t>
            </a:r>
          </a:p>
        </p:txBody>
      </p:sp>
      <p:grpSp>
        <p:nvGrpSpPr>
          <p:cNvPr id="22" name="קבוצה 21">
            <a:extLst>
              <a:ext uri="{FF2B5EF4-FFF2-40B4-BE49-F238E27FC236}">
                <a16:creationId xmlns:a16="http://schemas.microsoft.com/office/drawing/2014/main" id="{BFC8124A-9960-4219-ADD7-54A44F2FA58A}"/>
              </a:ext>
            </a:extLst>
          </p:cNvPr>
          <p:cNvGrpSpPr/>
          <p:nvPr/>
        </p:nvGrpSpPr>
        <p:grpSpPr>
          <a:xfrm>
            <a:off x="8842746" y="6070569"/>
            <a:ext cx="3344690" cy="786352"/>
            <a:chOff x="9034264" y="0"/>
            <a:chExt cx="3153171" cy="786352"/>
          </a:xfrm>
          <a:solidFill>
            <a:schemeClr val="accent1"/>
          </a:solidFill>
        </p:grpSpPr>
        <p:sp>
          <p:nvSpPr>
            <p:cNvPr id="23" name="חץ: מחומש 22">
              <a:extLst>
                <a:ext uri="{FF2B5EF4-FFF2-40B4-BE49-F238E27FC236}">
                  <a16:creationId xmlns:a16="http://schemas.microsoft.com/office/drawing/2014/main" id="{E5653D49-ECC6-4C24-9515-E168F9DD18C1}"/>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חץ: מחומש 4">
              <a:extLst>
                <a:ext uri="{FF2B5EF4-FFF2-40B4-BE49-F238E27FC236}">
                  <a16:creationId xmlns:a16="http://schemas.microsoft.com/office/drawing/2014/main" id="{B7F94CC6-4555-4553-9895-44CBF66B808B}"/>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25" name="קבוצה 24">
            <a:extLst>
              <a:ext uri="{FF2B5EF4-FFF2-40B4-BE49-F238E27FC236}">
                <a16:creationId xmlns:a16="http://schemas.microsoft.com/office/drawing/2014/main" id="{300B396B-6CC1-423C-9647-B802DE810E32}"/>
              </a:ext>
            </a:extLst>
          </p:cNvPr>
          <p:cNvGrpSpPr/>
          <p:nvPr/>
        </p:nvGrpSpPr>
        <p:grpSpPr>
          <a:xfrm>
            <a:off x="6445449" y="6070569"/>
            <a:ext cx="2785403" cy="786352"/>
            <a:chOff x="6776839" y="0"/>
            <a:chExt cx="2821781" cy="786352"/>
          </a:xfrm>
        </p:grpSpPr>
        <p:sp>
          <p:nvSpPr>
            <p:cNvPr id="26" name="חץ: סוגר זוויתי 25">
              <a:extLst>
                <a:ext uri="{FF2B5EF4-FFF2-40B4-BE49-F238E27FC236}">
                  <a16:creationId xmlns:a16="http://schemas.microsoft.com/office/drawing/2014/main" id="{7AAA4D95-8B15-4F10-825D-AC1B0093F95C}"/>
                </a:ext>
              </a:extLst>
            </p:cNvPr>
            <p:cNvSpPr/>
            <p:nvPr/>
          </p:nvSpPr>
          <p:spPr>
            <a:xfrm rot="10800000">
              <a:off x="677683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חץ: סוגר זוויתי 6">
              <a:extLst>
                <a:ext uri="{FF2B5EF4-FFF2-40B4-BE49-F238E27FC236}">
                  <a16:creationId xmlns:a16="http://schemas.microsoft.com/office/drawing/2014/main" id="{530EC108-7C67-4C41-B5FB-9FB85570E5C8}"/>
                </a:ext>
              </a:extLst>
            </p:cNvPr>
            <p:cNvSpPr txBox="1"/>
            <p:nvPr/>
          </p:nvSpPr>
          <p:spPr>
            <a:xfrm rot="21600000">
              <a:off x="717001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a:t>EDA</a:t>
              </a:r>
              <a:endParaRPr lang="he-IL" sz="2200" kern="1200" dirty="0"/>
            </a:p>
          </p:txBody>
        </p:sp>
      </p:grpSp>
      <p:grpSp>
        <p:nvGrpSpPr>
          <p:cNvPr id="28" name="קבוצה 27">
            <a:extLst>
              <a:ext uri="{FF2B5EF4-FFF2-40B4-BE49-F238E27FC236}">
                <a16:creationId xmlns:a16="http://schemas.microsoft.com/office/drawing/2014/main" id="{1FD8DC6B-7980-45C0-B8FB-1E748251CA1A}"/>
              </a:ext>
            </a:extLst>
          </p:cNvPr>
          <p:cNvGrpSpPr/>
          <p:nvPr/>
        </p:nvGrpSpPr>
        <p:grpSpPr>
          <a:xfrm>
            <a:off x="3326861" y="6070569"/>
            <a:ext cx="3569810" cy="786352"/>
            <a:chOff x="4519414" y="0"/>
            <a:chExt cx="2821781" cy="786352"/>
          </a:xfrm>
          <a:solidFill>
            <a:schemeClr val="accent1"/>
          </a:solidFill>
        </p:grpSpPr>
        <p:sp>
          <p:nvSpPr>
            <p:cNvPr id="29" name="חץ: סוגר זוויתי 28">
              <a:extLst>
                <a:ext uri="{FF2B5EF4-FFF2-40B4-BE49-F238E27FC236}">
                  <a16:creationId xmlns:a16="http://schemas.microsoft.com/office/drawing/2014/main" id="{E2F9683D-CE2F-4D53-96DC-68D5E531B98D}"/>
                </a:ext>
              </a:extLst>
            </p:cNvPr>
            <p:cNvSpPr/>
            <p:nvPr/>
          </p:nvSpPr>
          <p:spPr>
            <a:xfrm rot="10800000">
              <a:off x="4519414"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חץ: סוגר זוויתי 8">
              <a:extLst>
                <a:ext uri="{FF2B5EF4-FFF2-40B4-BE49-F238E27FC236}">
                  <a16:creationId xmlns:a16="http://schemas.microsoft.com/office/drawing/2014/main" id="{05CE0106-A171-489B-B1C5-FF35A91B5A9D}"/>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Machine Learning</a:t>
              </a:r>
              <a:endParaRPr lang="he-IL" sz="2200" kern="1200" dirty="0"/>
            </a:p>
          </p:txBody>
        </p:sp>
      </p:grpSp>
      <p:grpSp>
        <p:nvGrpSpPr>
          <p:cNvPr id="31" name="קבוצה 30">
            <a:extLst>
              <a:ext uri="{FF2B5EF4-FFF2-40B4-BE49-F238E27FC236}">
                <a16:creationId xmlns:a16="http://schemas.microsoft.com/office/drawing/2014/main" id="{4712BD88-B709-4A2F-8A07-253B6A622A52}"/>
              </a:ext>
            </a:extLst>
          </p:cNvPr>
          <p:cNvGrpSpPr/>
          <p:nvPr/>
        </p:nvGrpSpPr>
        <p:grpSpPr>
          <a:xfrm>
            <a:off x="4563" y="6071648"/>
            <a:ext cx="3730858" cy="786352"/>
            <a:chOff x="2261989" y="0"/>
            <a:chExt cx="2821781" cy="786352"/>
          </a:xfrm>
        </p:grpSpPr>
        <p:sp>
          <p:nvSpPr>
            <p:cNvPr id="32" name="חץ: סוגר זוויתי 31">
              <a:extLst>
                <a:ext uri="{FF2B5EF4-FFF2-40B4-BE49-F238E27FC236}">
                  <a16:creationId xmlns:a16="http://schemas.microsoft.com/office/drawing/2014/main" id="{3804D20A-C9D4-4C4A-9481-D2DB3EE18680}"/>
                </a:ext>
              </a:extLst>
            </p:cNvPr>
            <p:cNvSpPr/>
            <p:nvPr/>
          </p:nvSpPr>
          <p:spPr>
            <a:xfrm rot="10800000">
              <a:off x="2261989" y="0"/>
              <a:ext cx="2821781" cy="786352"/>
            </a:xfrm>
            <a:prstGeom prst="chevron">
              <a:avLst/>
            </a:pr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חץ: סוגר זוויתי 10">
              <a:extLst>
                <a:ext uri="{FF2B5EF4-FFF2-40B4-BE49-F238E27FC236}">
                  <a16:creationId xmlns:a16="http://schemas.microsoft.com/office/drawing/2014/main" id="{D4DCA862-A326-4E0A-89FF-570480C47DFA}"/>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rtl="1">
                <a:lnSpc>
                  <a:spcPct val="90000"/>
                </a:lnSpc>
                <a:spcBef>
                  <a:spcPct val="0"/>
                </a:spcBef>
                <a:spcAft>
                  <a:spcPct val="35000"/>
                </a:spcAft>
                <a:buNone/>
              </a:pPr>
              <a:r>
                <a:rPr lang="en-US" sz="2200" kern="1200" dirty="0"/>
                <a:t>Conclusions</a:t>
              </a:r>
              <a:endParaRPr lang="he-IL" sz="2200" kern="1200" dirty="0"/>
            </a:p>
          </p:txBody>
        </p:sp>
      </p:grpSp>
    </p:spTree>
    <p:extLst>
      <p:ext uri="{BB962C8B-B14F-4D97-AF65-F5344CB8AC3E}">
        <p14:creationId xmlns:p14="http://schemas.microsoft.com/office/powerpoint/2010/main" val="1213562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001F5F-7B2A-4FC7-8CB4-927B0C747045}"/>
              </a:ext>
            </a:extLst>
          </p:cNvPr>
          <p:cNvSpPr txBox="1">
            <a:spLocks/>
          </p:cNvSpPr>
          <p:nvPr/>
        </p:nvSpPr>
        <p:spPr>
          <a:xfrm>
            <a:off x="2677953" y="2148769"/>
            <a:ext cx="6392175" cy="1659659"/>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ctr"/>
            <a:r>
              <a:rPr lang="en-US" sz="5400" dirty="0">
                <a:solidFill>
                  <a:schemeClr val="bg1"/>
                </a:solidFill>
              </a:rPr>
              <a:t>Thank you for listening!</a:t>
            </a:r>
            <a:endParaRPr lang="he-IL" sz="5400" dirty="0">
              <a:solidFill>
                <a:schemeClr val="bg1"/>
              </a:solidFill>
            </a:endParaRPr>
          </a:p>
        </p:txBody>
      </p:sp>
    </p:spTree>
    <p:extLst>
      <p:ext uri="{BB962C8B-B14F-4D97-AF65-F5344CB8AC3E}">
        <p14:creationId xmlns:p14="http://schemas.microsoft.com/office/powerpoint/2010/main" val="291614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EBA589-BE87-4F87-9C8E-46E5A984E702}"/>
              </a:ext>
            </a:extLst>
          </p:cNvPr>
          <p:cNvSpPr>
            <a:spLocks noGrp="1"/>
          </p:cNvSpPr>
          <p:nvPr>
            <p:ph type="title"/>
          </p:nvPr>
        </p:nvSpPr>
        <p:spPr>
          <a:xfrm>
            <a:off x="364008" y="355442"/>
            <a:ext cx="9404723" cy="704873"/>
          </a:xfrm>
        </p:spPr>
        <p:txBody>
          <a:bodyPr/>
          <a:lstStyle/>
          <a:p>
            <a:pPr algn="ctr"/>
            <a:r>
              <a:rPr lang="en-US" sz="4000" dirty="0">
                <a:solidFill>
                  <a:schemeClr val="bg1"/>
                </a:solidFill>
              </a:rPr>
              <a:t>Elaboration on research process</a:t>
            </a:r>
            <a:endParaRPr lang="he-IL" sz="4000" dirty="0">
              <a:solidFill>
                <a:schemeClr val="bg1"/>
              </a:solidFill>
            </a:endParaRPr>
          </a:p>
        </p:txBody>
      </p:sp>
      <p:graphicFrame>
        <p:nvGraphicFramePr>
          <p:cNvPr id="8" name="מציין מיקום תוכן 2">
            <a:extLst>
              <a:ext uri="{FF2B5EF4-FFF2-40B4-BE49-F238E27FC236}">
                <a16:creationId xmlns:a16="http://schemas.microsoft.com/office/drawing/2014/main" id="{824021CD-8DD2-E6CE-55AA-C8AC54FB2209}"/>
              </a:ext>
            </a:extLst>
          </p:cNvPr>
          <p:cNvGraphicFramePr>
            <a:graphicFrameLocks noGrp="1"/>
          </p:cNvGraphicFramePr>
          <p:nvPr>
            <p:ph idx="1"/>
            <p:extLst>
              <p:ext uri="{D42A27DB-BD31-4B8C-83A1-F6EECF244321}">
                <p14:modId xmlns:p14="http://schemas.microsoft.com/office/powerpoint/2010/main" val="376564650"/>
              </p:ext>
            </p:extLst>
          </p:nvPr>
        </p:nvGraphicFramePr>
        <p:xfrm>
          <a:off x="582970" y="1167319"/>
          <a:ext cx="9748807" cy="389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תמונה 5" descr="גרפים ותוכניות בשכבות על מסך דיגיטלי כחול">
            <a:extLst>
              <a:ext uri="{FF2B5EF4-FFF2-40B4-BE49-F238E27FC236}">
                <a16:creationId xmlns:a16="http://schemas.microsoft.com/office/drawing/2014/main" id="{A1DBD5F4-5CE1-D409-513B-280F3ED6AF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8340" y="4952046"/>
            <a:ext cx="2343150" cy="1757363"/>
          </a:xfrm>
          <a:prstGeom prst="rect">
            <a:avLst/>
          </a:prstGeom>
        </p:spPr>
      </p:pic>
    </p:spTree>
    <p:extLst>
      <p:ext uri="{BB962C8B-B14F-4D97-AF65-F5344CB8AC3E}">
        <p14:creationId xmlns:p14="http://schemas.microsoft.com/office/powerpoint/2010/main" val="23642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D68E37-6B02-4603-A17F-9349E99F6F69}"/>
              </a:ext>
            </a:extLst>
          </p:cNvPr>
          <p:cNvSpPr>
            <a:spLocks noGrp="1"/>
          </p:cNvSpPr>
          <p:nvPr>
            <p:ph type="title"/>
          </p:nvPr>
        </p:nvSpPr>
        <p:spPr>
          <a:xfrm>
            <a:off x="646111" y="452718"/>
            <a:ext cx="4698887" cy="669072"/>
          </a:xfrm>
        </p:spPr>
        <p:txBody>
          <a:bodyPr/>
          <a:lstStyle/>
          <a:p>
            <a:r>
              <a:rPr lang="en-US" dirty="0">
                <a:solidFill>
                  <a:schemeClr val="bg1"/>
                </a:solidFill>
              </a:rPr>
              <a:t>Data </a:t>
            </a:r>
            <a:r>
              <a:rPr lang="en-US" sz="4000" dirty="0">
                <a:solidFill>
                  <a:schemeClr val="bg1"/>
                </a:solidFill>
              </a:rPr>
              <a:t>sources</a:t>
            </a:r>
            <a:endParaRPr lang="he-IL" sz="4000" dirty="0">
              <a:solidFill>
                <a:schemeClr val="bg1"/>
              </a:solidFill>
            </a:endParaRPr>
          </a:p>
        </p:txBody>
      </p:sp>
      <p:sp>
        <p:nvSpPr>
          <p:cNvPr id="3" name="מציין מיקום תוכן 2">
            <a:extLst>
              <a:ext uri="{FF2B5EF4-FFF2-40B4-BE49-F238E27FC236}">
                <a16:creationId xmlns:a16="http://schemas.microsoft.com/office/drawing/2014/main" id="{39FAD9FC-3087-4885-8E9F-1DA0DB3757FE}"/>
              </a:ext>
            </a:extLst>
          </p:cNvPr>
          <p:cNvSpPr>
            <a:spLocks noGrp="1"/>
          </p:cNvSpPr>
          <p:nvPr>
            <p:ph idx="1"/>
          </p:nvPr>
        </p:nvSpPr>
        <p:spPr>
          <a:xfrm>
            <a:off x="751928" y="1721038"/>
            <a:ext cx="4403001" cy="613946"/>
          </a:xfrm>
        </p:spPr>
        <p:txBody>
          <a:bodyPr>
            <a:normAutofit/>
          </a:bodyPr>
          <a:lstStyle/>
          <a:p>
            <a:pPr marL="0" indent="0" algn="l" rtl="0">
              <a:buNone/>
            </a:pPr>
            <a:r>
              <a:rPr lang="en-US" sz="2800" baseline="-25000" dirty="0">
                <a:solidFill>
                  <a:schemeClr val="bg1"/>
                </a:solidFill>
              </a:rPr>
              <a:t>https://www.yad2.co.il/</a:t>
            </a:r>
          </a:p>
        </p:txBody>
      </p:sp>
      <p:sp>
        <p:nvSpPr>
          <p:cNvPr id="4" name="כותרת 1">
            <a:extLst>
              <a:ext uri="{FF2B5EF4-FFF2-40B4-BE49-F238E27FC236}">
                <a16:creationId xmlns:a16="http://schemas.microsoft.com/office/drawing/2014/main" id="{6F64BFFF-52F5-4088-BD65-939355894A48}"/>
              </a:ext>
            </a:extLst>
          </p:cNvPr>
          <p:cNvSpPr txBox="1">
            <a:spLocks/>
          </p:cNvSpPr>
          <p:nvPr/>
        </p:nvSpPr>
        <p:spPr>
          <a:xfrm>
            <a:off x="674392" y="1118528"/>
            <a:ext cx="5813957" cy="669072"/>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en-US" sz="2800" dirty="0">
                <a:solidFill>
                  <a:schemeClr val="bg1"/>
                </a:solidFill>
              </a:rPr>
              <a:t>Data acquisition using scraping:</a:t>
            </a:r>
            <a:endParaRPr lang="he-IL" sz="2800" dirty="0">
              <a:solidFill>
                <a:schemeClr val="bg1"/>
              </a:solidFill>
            </a:endParaRPr>
          </a:p>
        </p:txBody>
      </p:sp>
      <p:graphicFrame>
        <p:nvGraphicFramePr>
          <p:cNvPr id="5" name="טבלה 5">
            <a:extLst>
              <a:ext uri="{FF2B5EF4-FFF2-40B4-BE49-F238E27FC236}">
                <a16:creationId xmlns:a16="http://schemas.microsoft.com/office/drawing/2014/main" id="{A2D0B8B1-72C6-4038-99B4-DF560BD7964B}"/>
              </a:ext>
            </a:extLst>
          </p:cNvPr>
          <p:cNvGraphicFramePr>
            <a:graphicFrameLocks noGrp="1"/>
          </p:cNvGraphicFramePr>
          <p:nvPr>
            <p:extLst>
              <p:ext uri="{D42A27DB-BD31-4B8C-83A1-F6EECF244321}">
                <p14:modId xmlns:p14="http://schemas.microsoft.com/office/powerpoint/2010/main" val="1593232823"/>
              </p:ext>
            </p:extLst>
          </p:nvPr>
        </p:nvGraphicFramePr>
        <p:xfrm>
          <a:off x="6049520" y="2073480"/>
          <a:ext cx="5709580" cy="3383280"/>
        </p:xfrm>
        <a:graphic>
          <a:graphicData uri="http://schemas.openxmlformats.org/drawingml/2006/table">
            <a:tbl>
              <a:tblPr rtl="1" firstRow="1" bandRow="1">
                <a:tableStyleId>{5C22544A-7EE6-4342-B048-85BDC9FD1C3A}</a:tableStyleId>
              </a:tblPr>
              <a:tblGrid>
                <a:gridCol w="5709580">
                  <a:extLst>
                    <a:ext uri="{9D8B030D-6E8A-4147-A177-3AD203B41FA5}">
                      <a16:colId xmlns:a16="http://schemas.microsoft.com/office/drawing/2014/main" val="4002976081"/>
                    </a:ext>
                  </a:extLst>
                </a:gridCol>
              </a:tblGrid>
              <a:tr h="1812720">
                <a:tc>
                  <a:txBody>
                    <a:bodyPr/>
                    <a:lstStyle/>
                    <a:p>
                      <a:pPr algn="l" rtl="0"/>
                      <a:r>
                        <a:rPr lang="en-US" sz="1800" b="0" dirty="0">
                          <a:solidFill>
                            <a:schemeClr val="bg1"/>
                          </a:solidFill>
                        </a:rPr>
                        <a:t>Fun Fact:</a:t>
                      </a:r>
                    </a:p>
                    <a:p>
                      <a:pPr algn="l" rtl="0"/>
                      <a:r>
                        <a:rPr lang="en-US" sz="1800" b="0" dirty="0">
                          <a:solidFill>
                            <a:schemeClr val="bg1"/>
                          </a:solidFill>
                        </a:rPr>
                        <a:t>The first web scraper was created in 1993 by a computer scientist named Mike Davis. Davis was working on a project to create a database of all the websites on the internet, and he needed a way to automatically collect data from those websites. He created a program that could follow links on websites and extract data from the pages it visited. This program was the first web scraper, and it paved the way for the development of web scraping as a powerful tool for data collection.</a:t>
                      </a:r>
                      <a:endParaRPr lang="he-IL" sz="1800" b="0" dirty="0">
                        <a:solidFill>
                          <a:schemeClr val="bg1"/>
                        </a:solidFill>
                      </a:endParaRPr>
                    </a:p>
                  </a:txBody>
                  <a:tcPr>
                    <a:noFill/>
                  </a:tcPr>
                </a:tc>
                <a:extLst>
                  <a:ext uri="{0D108BD9-81ED-4DB2-BD59-A6C34878D82A}">
                    <a16:rowId xmlns:a16="http://schemas.microsoft.com/office/drawing/2014/main" val="3241130564"/>
                  </a:ext>
                </a:extLst>
              </a:tr>
            </a:tbl>
          </a:graphicData>
        </a:graphic>
      </p:graphicFrame>
      <p:graphicFrame>
        <p:nvGraphicFramePr>
          <p:cNvPr id="7" name="דיאגרמה 6">
            <a:extLst>
              <a:ext uri="{FF2B5EF4-FFF2-40B4-BE49-F238E27FC236}">
                <a16:creationId xmlns:a16="http://schemas.microsoft.com/office/drawing/2014/main" id="{ABECF31E-A2EE-45BF-A87C-00BA756E552F}"/>
              </a:ext>
            </a:extLst>
          </p:cNvPr>
          <p:cNvGraphicFramePr/>
          <p:nvPr>
            <p:extLst>
              <p:ext uri="{D42A27DB-BD31-4B8C-83A1-F6EECF244321}">
                <p14:modId xmlns:p14="http://schemas.microsoft.com/office/powerpoint/2010/main" val="2054253701"/>
              </p:ext>
            </p:extLst>
          </p:nvPr>
        </p:nvGraphicFramePr>
        <p:xfrm>
          <a:off x="0" y="6071647"/>
          <a:ext cx="12192000" cy="786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טבלה 5">
            <a:extLst>
              <a:ext uri="{FF2B5EF4-FFF2-40B4-BE49-F238E27FC236}">
                <a16:creationId xmlns:a16="http://schemas.microsoft.com/office/drawing/2014/main" id="{80E7D66E-729E-4294-98BD-B869B7E6CE52}"/>
              </a:ext>
            </a:extLst>
          </p:cNvPr>
          <p:cNvGraphicFramePr>
            <a:graphicFrameLocks noGrp="1"/>
          </p:cNvGraphicFramePr>
          <p:nvPr>
            <p:extLst>
              <p:ext uri="{D42A27DB-BD31-4B8C-83A1-F6EECF244321}">
                <p14:modId xmlns:p14="http://schemas.microsoft.com/office/powerpoint/2010/main" val="4093218716"/>
              </p:ext>
            </p:extLst>
          </p:nvPr>
        </p:nvGraphicFramePr>
        <p:xfrm>
          <a:off x="971550" y="2606040"/>
          <a:ext cx="4226730" cy="1737360"/>
        </p:xfrm>
        <a:graphic>
          <a:graphicData uri="http://schemas.openxmlformats.org/drawingml/2006/table">
            <a:tbl>
              <a:tblPr rtl="1" firstRow="1" bandRow="1">
                <a:tableStyleId>{5C22544A-7EE6-4342-B048-85BDC9FD1C3A}</a:tableStyleId>
              </a:tblPr>
              <a:tblGrid>
                <a:gridCol w="4226730">
                  <a:extLst>
                    <a:ext uri="{9D8B030D-6E8A-4147-A177-3AD203B41FA5}">
                      <a16:colId xmlns:a16="http://schemas.microsoft.com/office/drawing/2014/main" val="4002976081"/>
                    </a:ext>
                  </a:extLst>
                </a:gridCol>
              </a:tblGrid>
              <a:tr h="1272080">
                <a:tc>
                  <a:txBody>
                    <a:bodyPr/>
                    <a:lstStyle/>
                    <a:p>
                      <a:pPr algn="l" rtl="0"/>
                      <a:r>
                        <a:rPr lang="en-US" sz="1800" b="1" u="sng" dirty="0">
                          <a:solidFill>
                            <a:schemeClr val="bg1"/>
                          </a:solidFill>
                        </a:rPr>
                        <a:t>Note: </a:t>
                      </a:r>
                      <a:br>
                        <a:rPr lang="en-US" sz="1800" b="0" dirty="0">
                          <a:solidFill>
                            <a:schemeClr val="bg1"/>
                          </a:solidFill>
                        </a:rPr>
                      </a:br>
                      <a:r>
                        <a:rPr lang="en-US" sz="1800" b="0" dirty="0">
                          <a:solidFill>
                            <a:schemeClr val="bg1"/>
                          </a:solidFill>
                        </a:rPr>
                        <a:t>Some websites want to prevent us from flooding their sites with requests or prevent automation, therefore they use pop-ups or any other techniques to prevent us doing so.</a:t>
                      </a:r>
                      <a:endParaRPr lang="he-IL" sz="1800" b="0" dirty="0">
                        <a:solidFill>
                          <a:schemeClr val="bg1"/>
                        </a:solidFill>
                      </a:endParaRPr>
                    </a:p>
                  </a:txBody>
                  <a:tcPr>
                    <a:noFill/>
                  </a:tcPr>
                </a:tc>
                <a:extLst>
                  <a:ext uri="{0D108BD9-81ED-4DB2-BD59-A6C34878D82A}">
                    <a16:rowId xmlns:a16="http://schemas.microsoft.com/office/drawing/2014/main" val="3241130564"/>
                  </a:ext>
                </a:extLst>
              </a:tr>
            </a:tbl>
          </a:graphicData>
        </a:graphic>
      </p:graphicFrame>
    </p:spTree>
    <p:extLst>
      <p:ext uri="{BB962C8B-B14F-4D97-AF65-F5344CB8AC3E}">
        <p14:creationId xmlns:p14="http://schemas.microsoft.com/office/powerpoint/2010/main" val="1420030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CDE63C0-9404-8DF2-CA23-1034CFBB2EA4}"/>
              </a:ext>
            </a:extLst>
          </p:cNvPr>
          <p:cNvPicPr>
            <a:picLocks noChangeAspect="1"/>
          </p:cNvPicPr>
          <p:nvPr/>
        </p:nvPicPr>
        <p:blipFill>
          <a:blip r:embed="rId3"/>
          <a:stretch>
            <a:fillRect/>
          </a:stretch>
        </p:blipFill>
        <p:spPr>
          <a:xfrm>
            <a:off x="424524" y="1276216"/>
            <a:ext cx="11297231" cy="5219968"/>
          </a:xfrm>
          <a:prstGeom prst="rect">
            <a:avLst/>
          </a:prstGeom>
        </p:spPr>
      </p:pic>
    </p:spTree>
    <p:extLst>
      <p:ext uri="{BB962C8B-B14F-4D97-AF65-F5344CB8AC3E}">
        <p14:creationId xmlns:p14="http://schemas.microsoft.com/office/powerpoint/2010/main" val="2304488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E22164-0724-4DD8-9F23-59908EAF3616}"/>
              </a:ext>
            </a:extLst>
          </p:cNvPr>
          <p:cNvSpPr>
            <a:spLocks noGrp="1"/>
          </p:cNvSpPr>
          <p:nvPr>
            <p:ph type="title"/>
          </p:nvPr>
        </p:nvSpPr>
        <p:spPr/>
        <p:txBody>
          <a:bodyPr/>
          <a:lstStyle/>
          <a:p>
            <a:r>
              <a:rPr lang="en-US" sz="2800" b="1" u="sng" dirty="0">
                <a:solidFill>
                  <a:schemeClr val="bg1"/>
                </a:solidFill>
              </a:rPr>
              <a:t>Packages used during the research:</a:t>
            </a:r>
            <a:br>
              <a:rPr lang="en-US" sz="2800" b="1" u="sng" dirty="0">
                <a:solidFill>
                  <a:schemeClr val="bg1"/>
                </a:solidFill>
              </a:rPr>
            </a:br>
            <a:endParaRPr lang="he-IL" sz="2800" b="1" u="sng" dirty="0">
              <a:solidFill>
                <a:schemeClr val="bg1"/>
              </a:solidFill>
            </a:endParaRPr>
          </a:p>
        </p:txBody>
      </p:sp>
      <p:graphicFrame>
        <p:nvGraphicFramePr>
          <p:cNvPr id="4" name="טבלה 3">
            <a:extLst>
              <a:ext uri="{FF2B5EF4-FFF2-40B4-BE49-F238E27FC236}">
                <a16:creationId xmlns:a16="http://schemas.microsoft.com/office/drawing/2014/main" id="{ED80FDA0-AFBA-49A6-9874-95F5DB32ABC6}"/>
              </a:ext>
            </a:extLst>
          </p:cNvPr>
          <p:cNvGraphicFramePr>
            <a:graphicFrameLocks noGrp="1"/>
          </p:cNvGraphicFramePr>
          <p:nvPr>
            <p:extLst>
              <p:ext uri="{D42A27DB-BD31-4B8C-83A1-F6EECF244321}">
                <p14:modId xmlns:p14="http://schemas.microsoft.com/office/powerpoint/2010/main" val="1710586982"/>
              </p:ext>
            </p:extLst>
          </p:nvPr>
        </p:nvGraphicFramePr>
        <p:xfrm>
          <a:off x="2292911" y="2078813"/>
          <a:ext cx="7114097" cy="1727377"/>
        </p:xfrm>
        <a:graphic>
          <a:graphicData uri="http://schemas.openxmlformats.org/drawingml/2006/table">
            <a:tbl>
              <a:tblPr rtl="1" firstRow="1" bandRow="1">
                <a:tableStyleId>{5C22544A-7EE6-4342-B048-85BDC9FD1C3A}</a:tableStyleId>
              </a:tblPr>
              <a:tblGrid>
                <a:gridCol w="7114097">
                  <a:extLst>
                    <a:ext uri="{9D8B030D-6E8A-4147-A177-3AD203B41FA5}">
                      <a16:colId xmlns:a16="http://schemas.microsoft.com/office/drawing/2014/main" val="797089852"/>
                    </a:ext>
                  </a:extLst>
                </a:gridCol>
              </a:tblGrid>
              <a:tr h="1727377">
                <a:tc>
                  <a:txBody>
                    <a:bodyPr/>
                    <a:lstStyle/>
                    <a:p>
                      <a:pPr algn="l" rtl="1"/>
                      <a:r>
                        <a:rPr lang="en-US" sz="1700" b="1" u="sng" dirty="0">
                          <a:solidFill>
                            <a:schemeClr val="bg1"/>
                          </a:solidFill>
                        </a:rPr>
                        <a:t>Pandas - </a:t>
                      </a:r>
                      <a:r>
                        <a:rPr lang="en-US" sz="1700" b="0" dirty="0">
                          <a:solidFill>
                            <a:schemeClr val="bg1"/>
                          </a:solidFill>
                        </a:rPr>
                        <a:t>analysis and manipulation tool</a:t>
                      </a:r>
                    </a:p>
                    <a:p>
                      <a:pPr algn="l" rtl="1"/>
                      <a:r>
                        <a:rPr lang="en-US" sz="1700" b="1" u="sng" dirty="0">
                          <a:solidFill>
                            <a:schemeClr val="bg1"/>
                          </a:solidFill>
                        </a:rPr>
                        <a:t>BeautifulSoup </a:t>
                      </a:r>
                      <a:r>
                        <a:rPr lang="en-US" sz="1700" b="0" dirty="0">
                          <a:solidFill>
                            <a:schemeClr val="bg1"/>
                          </a:solidFill>
                        </a:rPr>
                        <a:t>- parsing HTML and XML documents</a:t>
                      </a:r>
                    </a:p>
                    <a:p>
                      <a:pPr algn="l" rtl="1"/>
                      <a:r>
                        <a:rPr lang="en-US" sz="1700" b="1" u="sng" dirty="0">
                          <a:solidFill>
                            <a:schemeClr val="bg1"/>
                          </a:solidFill>
                        </a:rPr>
                        <a:t>Selenium-</a:t>
                      </a:r>
                      <a:r>
                        <a:rPr lang="en-US" sz="1700" b="0" dirty="0">
                          <a:solidFill>
                            <a:schemeClr val="bg1"/>
                          </a:solidFill>
                        </a:rPr>
                        <a:t>  allows us to automate web browser interaction: Testing web applications, Data scraping..</a:t>
                      </a:r>
                    </a:p>
                    <a:p>
                      <a:pPr algn="l" rtl="1"/>
                      <a:r>
                        <a:rPr lang="en-US" sz="1700" b="1" u="sng" dirty="0">
                          <a:solidFill>
                            <a:schemeClr val="bg1"/>
                          </a:solidFill>
                        </a:rPr>
                        <a:t>Requests - </a:t>
                      </a:r>
                      <a:r>
                        <a:rPr lang="en-US" sz="1700" b="0" dirty="0">
                          <a:solidFill>
                            <a:schemeClr val="bg1"/>
                          </a:solidFill>
                        </a:rPr>
                        <a:t>HTTP library</a:t>
                      </a:r>
                      <a:endParaRPr lang="he-IL" sz="1700" b="0" dirty="0">
                        <a:solidFill>
                          <a:schemeClr val="bg1"/>
                        </a:solidFill>
                      </a:endParaRPr>
                    </a:p>
                    <a:p>
                      <a:pPr algn="l" rtl="1"/>
                      <a:r>
                        <a:rPr lang="en-US" sz="1700" b="1" u="sng" dirty="0">
                          <a:solidFill>
                            <a:schemeClr val="bg1"/>
                          </a:solidFill>
                        </a:rPr>
                        <a:t>Time</a:t>
                      </a:r>
                      <a:r>
                        <a:rPr lang="en-US" sz="1700" b="0" dirty="0">
                          <a:solidFill>
                            <a:schemeClr val="bg1"/>
                          </a:solidFill>
                        </a:rPr>
                        <a:t> –</a:t>
                      </a:r>
                      <a:r>
                        <a:rPr lang="en-US" sz="1700" b="0" u="none" dirty="0">
                          <a:solidFill>
                            <a:schemeClr val="bg1"/>
                          </a:solidFill>
                        </a:rPr>
                        <a:t> </a:t>
                      </a:r>
                      <a:r>
                        <a:rPr lang="en-US" sz="1600" b="0" u="none" dirty="0">
                          <a:solidFill>
                            <a:schemeClr val="bg1"/>
                          </a:solidFill>
                        </a:rPr>
                        <a:t>overcome various obstacles</a:t>
                      </a:r>
                      <a:endParaRPr lang="he-IL" sz="1700" b="0" u="none" dirty="0">
                        <a:solidFill>
                          <a:schemeClr val="bg1"/>
                        </a:solidFill>
                      </a:endParaRPr>
                    </a:p>
                  </a:txBody>
                  <a:tcPr>
                    <a:solidFill>
                      <a:schemeClr val="tx2"/>
                    </a:solidFill>
                  </a:tcPr>
                </a:tc>
                <a:extLst>
                  <a:ext uri="{0D108BD9-81ED-4DB2-BD59-A6C34878D82A}">
                    <a16:rowId xmlns:a16="http://schemas.microsoft.com/office/drawing/2014/main" val="3992194912"/>
                  </a:ext>
                </a:extLst>
              </a:tr>
            </a:tbl>
          </a:graphicData>
        </a:graphic>
      </p:graphicFrame>
      <p:pic>
        <p:nvPicPr>
          <p:cNvPr id="5" name="תמונה 4" descr="צילום תקריב של ספרים קשיחים בצבעים שונים עומד צילום אנכי מלמעלה">
            <a:extLst>
              <a:ext uri="{FF2B5EF4-FFF2-40B4-BE49-F238E27FC236}">
                <a16:creationId xmlns:a16="http://schemas.microsoft.com/office/drawing/2014/main" id="{51CC3FA9-973F-6C3C-A86D-E6BF95494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781" y="4251960"/>
            <a:ext cx="3394239" cy="2263140"/>
          </a:xfrm>
          <a:prstGeom prst="rect">
            <a:avLst/>
          </a:prstGeom>
        </p:spPr>
      </p:pic>
    </p:spTree>
    <p:extLst>
      <p:ext uri="{BB962C8B-B14F-4D97-AF65-F5344CB8AC3E}">
        <p14:creationId xmlns:p14="http://schemas.microsoft.com/office/powerpoint/2010/main" val="1607715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D9AA99-4E66-4942-841F-A4DD79CD0A76}"/>
              </a:ext>
            </a:extLst>
          </p:cNvPr>
          <p:cNvSpPr>
            <a:spLocks noGrp="1"/>
          </p:cNvSpPr>
          <p:nvPr>
            <p:ph type="title"/>
          </p:nvPr>
        </p:nvSpPr>
        <p:spPr>
          <a:xfrm>
            <a:off x="115802" y="70859"/>
            <a:ext cx="5782969" cy="518243"/>
          </a:xfrm>
        </p:spPr>
        <p:txBody>
          <a:bodyPr/>
          <a:lstStyle/>
          <a:p>
            <a:r>
              <a:rPr lang="en-US" sz="2400" b="1" u="sng" dirty="0">
                <a:solidFill>
                  <a:schemeClr val="bg1"/>
                </a:solidFill>
              </a:rPr>
              <a:t>A little bit of code…</a:t>
            </a:r>
            <a:endParaRPr lang="he-IL" sz="2400" b="1" u="sng" dirty="0">
              <a:solidFill>
                <a:schemeClr val="bg1"/>
              </a:solidFill>
            </a:endParaRPr>
          </a:p>
        </p:txBody>
      </p:sp>
      <p:sp>
        <p:nvSpPr>
          <p:cNvPr id="4" name="כותרת 1">
            <a:extLst>
              <a:ext uri="{FF2B5EF4-FFF2-40B4-BE49-F238E27FC236}">
                <a16:creationId xmlns:a16="http://schemas.microsoft.com/office/drawing/2014/main" id="{C8251504-EC9E-49B2-8F14-E1504FD2F83F}"/>
              </a:ext>
            </a:extLst>
          </p:cNvPr>
          <p:cNvSpPr txBox="1">
            <a:spLocks/>
          </p:cNvSpPr>
          <p:nvPr/>
        </p:nvSpPr>
        <p:spPr>
          <a:xfrm>
            <a:off x="7393294" y="1135911"/>
            <a:ext cx="2966763" cy="518243"/>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endParaRPr lang="he-IL" sz="2200" dirty="0"/>
          </a:p>
        </p:txBody>
      </p:sp>
      <p:sp>
        <p:nvSpPr>
          <p:cNvPr id="7" name="תיבת טקסט 6">
            <a:extLst>
              <a:ext uri="{FF2B5EF4-FFF2-40B4-BE49-F238E27FC236}">
                <a16:creationId xmlns:a16="http://schemas.microsoft.com/office/drawing/2014/main" id="{ED4858F7-373A-A7A7-9B72-CD275F205835}"/>
              </a:ext>
            </a:extLst>
          </p:cNvPr>
          <p:cNvSpPr txBox="1"/>
          <p:nvPr/>
        </p:nvSpPr>
        <p:spPr>
          <a:xfrm>
            <a:off x="8321040" y="1314450"/>
            <a:ext cx="3429000" cy="3416320"/>
          </a:xfrm>
          <a:prstGeom prst="rect">
            <a:avLst/>
          </a:prstGeom>
          <a:noFill/>
        </p:spPr>
        <p:txBody>
          <a:bodyPr wrap="square" rtlCol="1">
            <a:spAutoFit/>
          </a:bodyPr>
          <a:lstStyle/>
          <a:p>
            <a:r>
              <a:rPr lang="en-US" dirty="0">
                <a:solidFill>
                  <a:schemeClr val="bg1"/>
                </a:solidFill>
              </a:rPr>
              <a:t> This defines a series of variables that contain the IDs of the tags that will be used to extract the data from the web page.</a:t>
            </a:r>
          </a:p>
          <a:p>
            <a:endParaRPr lang="en-US" dirty="0">
              <a:solidFill>
                <a:schemeClr val="bg1"/>
              </a:solidFill>
            </a:endParaRPr>
          </a:p>
          <a:p>
            <a:r>
              <a:rPr lang="en-US" dirty="0">
                <a:solidFill>
                  <a:schemeClr val="bg1"/>
                </a:solidFill>
              </a:rPr>
              <a:t>This loops over 36 times, which is the number of adverts that appear on each page of the Yad2 website.</a:t>
            </a:r>
            <a:br>
              <a:rPr lang="en-US" dirty="0">
                <a:solidFill>
                  <a:schemeClr val="bg1"/>
                </a:solidFill>
              </a:rPr>
            </a:br>
            <a:endParaRPr lang="he-IL" dirty="0">
              <a:solidFill>
                <a:schemeClr val="bg1"/>
              </a:solidFill>
            </a:endParaRPr>
          </a:p>
        </p:txBody>
      </p:sp>
      <p:sp>
        <p:nvSpPr>
          <p:cNvPr id="28" name="תיבת טקסט 27">
            <a:extLst>
              <a:ext uri="{FF2B5EF4-FFF2-40B4-BE49-F238E27FC236}">
                <a16:creationId xmlns:a16="http://schemas.microsoft.com/office/drawing/2014/main" id="{FDFC418F-1FA8-2F63-F21F-9A9145A05ADA}"/>
              </a:ext>
            </a:extLst>
          </p:cNvPr>
          <p:cNvSpPr txBox="1"/>
          <p:nvPr/>
        </p:nvSpPr>
        <p:spPr>
          <a:xfrm>
            <a:off x="7715250" y="4934902"/>
            <a:ext cx="3417570" cy="923330"/>
          </a:xfrm>
          <a:prstGeom prst="rect">
            <a:avLst/>
          </a:prstGeom>
          <a:noFill/>
        </p:spPr>
        <p:txBody>
          <a:bodyPr wrap="square" rtlCol="1">
            <a:spAutoFit/>
          </a:bodyPr>
          <a:lstStyle/>
          <a:p>
            <a:r>
              <a:rPr lang="en-US" dirty="0">
                <a:solidFill>
                  <a:schemeClr val="bg1"/>
                </a:solidFill>
              </a:rPr>
              <a:t>this creates a dictionary that will be used to store the data for each advert.</a:t>
            </a:r>
            <a:endParaRPr lang="he-IL" dirty="0">
              <a:solidFill>
                <a:schemeClr val="bg1"/>
              </a:solidFill>
            </a:endParaRPr>
          </a:p>
        </p:txBody>
      </p:sp>
      <p:pic>
        <p:nvPicPr>
          <p:cNvPr id="39" name="תמונה 38">
            <a:extLst>
              <a:ext uri="{FF2B5EF4-FFF2-40B4-BE49-F238E27FC236}">
                <a16:creationId xmlns:a16="http://schemas.microsoft.com/office/drawing/2014/main" id="{E0E89CFA-4A9F-A7DC-82D3-861FFD8E0E57}"/>
              </a:ext>
            </a:extLst>
          </p:cNvPr>
          <p:cNvPicPr>
            <a:picLocks noChangeAspect="1"/>
          </p:cNvPicPr>
          <p:nvPr/>
        </p:nvPicPr>
        <p:blipFill rotWithShape="1">
          <a:blip r:embed="rId3"/>
          <a:srcRect r="31220"/>
          <a:stretch/>
        </p:blipFill>
        <p:spPr>
          <a:xfrm>
            <a:off x="230288" y="975279"/>
            <a:ext cx="5804752" cy="3905331"/>
          </a:xfrm>
          <a:prstGeom prst="rect">
            <a:avLst/>
          </a:prstGeom>
        </p:spPr>
      </p:pic>
      <p:cxnSp>
        <p:nvCxnSpPr>
          <p:cNvPr id="41" name="מחבר: מרפקי 40">
            <a:extLst>
              <a:ext uri="{FF2B5EF4-FFF2-40B4-BE49-F238E27FC236}">
                <a16:creationId xmlns:a16="http://schemas.microsoft.com/office/drawing/2014/main" id="{3281E6BE-27B0-69A2-144E-EA76B514451E}"/>
              </a:ext>
            </a:extLst>
          </p:cNvPr>
          <p:cNvCxnSpPr/>
          <p:nvPr/>
        </p:nvCxnSpPr>
        <p:spPr>
          <a:xfrm>
            <a:off x="3760470" y="1554480"/>
            <a:ext cx="4491990" cy="2171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מחבר: מרפקי 42">
            <a:extLst>
              <a:ext uri="{FF2B5EF4-FFF2-40B4-BE49-F238E27FC236}">
                <a16:creationId xmlns:a16="http://schemas.microsoft.com/office/drawing/2014/main" id="{645112B1-50CF-3989-268A-D5EF436FAD3B}"/>
              </a:ext>
            </a:extLst>
          </p:cNvPr>
          <p:cNvCxnSpPr>
            <a:cxnSpLocks/>
            <a:endCxn id="7" idx="1"/>
          </p:cNvCxnSpPr>
          <p:nvPr/>
        </p:nvCxnSpPr>
        <p:spPr>
          <a:xfrm flipV="1">
            <a:off x="3006090" y="3022610"/>
            <a:ext cx="5314950" cy="1549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מחבר: מרפקי 45">
            <a:extLst>
              <a:ext uri="{FF2B5EF4-FFF2-40B4-BE49-F238E27FC236}">
                <a16:creationId xmlns:a16="http://schemas.microsoft.com/office/drawing/2014/main" id="{17C48A80-B352-56F4-AB08-FEFE690F8D23}"/>
              </a:ext>
            </a:extLst>
          </p:cNvPr>
          <p:cNvCxnSpPr>
            <a:cxnSpLocks/>
          </p:cNvCxnSpPr>
          <p:nvPr/>
        </p:nvCxnSpPr>
        <p:spPr>
          <a:xfrm>
            <a:off x="3486150" y="3326130"/>
            <a:ext cx="4046220" cy="2070437"/>
          </a:xfrm>
          <a:prstGeom prst="bentConnector3">
            <a:avLst>
              <a:gd name="adj1" fmla="val 8531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תיבת טקסט 51">
            <a:extLst>
              <a:ext uri="{FF2B5EF4-FFF2-40B4-BE49-F238E27FC236}">
                <a16:creationId xmlns:a16="http://schemas.microsoft.com/office/drawing/2014/main" id="{C5D05DC1-A1C3-84B3-B8EC-B91137B35407}"/>
              </a:ext>
            </a:extLst>
          </p:cNvPr>
          <p:cNvSpPr txBox="1"/>
          <p:nvPr/>
        </p:nvSpPr>
        <p:spPr>
          <a:xfrm>
            <a:off x="5406390" y="5909310"/>
            <a:ext cx="4914900" cy="1477328"/>
          </a:xfrm>
          <a:prstGeom prst="rect">
            <a:avLst/>
          </a:prstGeom>
          <a:noFill/>
        </p:spPr>
        <p:txBody>
          <a:bodyPr wrap="square" rtlCol="1">
            <a:spAutoFit/>
          </a:bodyPr>
          <a:lstStyle/>
          <a:p>
            <a:r>
              <a:rPr lang="en-US" dirty="0">
                <a:solidFill>
                  <a:schemeClr val="bg1"/>
                </a:solidFill>
              </a:rPr>
              <a:t>These lines of code get the IDs of the tags that will be used to extract the data for each advert.</a:t>
            </a:r>
          </a:p>
          <a:p>
            <a:endParaRPr lang="en-US" dirty="0">
              <a:solidFill>
                <a:schemeClr val="bg1"/>
              </a:solidFill>
            </a:endParaRPr>
          </a:p>
          <a:p>
            <a:endParaRPr lang="he-IL" dirty="0">
              <a:solidFill>
                <a:schemeClr val="bg1"/>
              </a:solidFill>
            </a:endParaRPr>
          </a:p>
        </p:txBody>
      </p:sp>
      <p:cxnSp>
        <p:nvCxnSpPr>
          <p:cNvPr id="54" name="מחבר: מרפקי 53">
            <a:extLst>
              <a:ext uri="{FF2B5EF4-FFF2-40B4-BE49-F238E27FC236}">
                <a16:creationId xmlns:a16="http://schemas.microsoft.com/office/drawing/2014/main" id="{09F11B95-2885-7533-4827-E28FEAC5B531}"/>
              </a:ext>
            </a:extLst>
          </p:cNvPr>
          <p:cNvCxnSpPr/>
          <p:nvPr/>
        </p:nvCxnSpPr>
        <p:spPr>
          <a:xfrm>
            <a:off x="1485900" y="3863340"/>
            <a:ext cx="3817620" cy="2674620"/>
          </a:xfrm>
          <a:prstGeom prst="bentConnector3">
            <a:avLst>
              <a:gd name="adj1" fmla="val -215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72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D9AA99-4E66-4942-841F-A4DD79CD0A76}"/>
              </a:ext>
            </a:extLst>
          </p:cNvPr>
          <p:cNvSpPr>
            <a:spLocks noGrp="1"/>
          </p:cNvSpPr>
          <p:nvPr>
            <p:ph type="title"/>
          </p:nvPr>
        </p:nvSpPr>
        <p:spPr>
          <a:xfrm>
            <a:off x="115802" y="70859"/>
            <a:ext cx="5782969" cy="518243"/>
          </a:xfrm>
        </p:spPr>
        <p:txBody>
          <a:bodyPr/>
          <a:lstStyle/>
          <a:p>
            <a:r>
              <a:rPr lang="en-US" sz="2400" b="1" u="sng" dirty="0">
                <a:solidFill>
                  <a:schemeClr val="bg1"/>
                </a:solidFill>
              </a:rPr>
              <a:t>A little bit of code…</a:t>
            </a:r>
            <a:endParaRPr lang="he-IL" sz="2400" b="1" u="sng" dirty="0">
              <a:solidFill>
                <a:schemeClr val="bg1"/>
              </a:solidFill>
            </a:endParaRPr>
          </a:p>
        </p:txBody>
      </p:sp>
      <p:sp>
        <p:nvSpPr>
          <p:cNvPr id="4" name="כותרת 1">
            <a:extLst>
              <a:ext uri="{FF2B5EF4-FFF2-40B4-BE49-F238E27FC236}">
                <a16:creationId xmlns:a16="http://schemas.microsoft.com/office/drawing/2014/main" id="{C8251504-EC9E-49B2-8F14-E1504FD2F83F}"/>
              </a:ext>
            </a:extLst>
          </p:cNvPr>
          <p:cNvSpPr txBox="1">
            <a:spLocks/>
          </p:cNvSpPr>
          <p:nvPr/>
        </p:nvSpPr>
        <p:spPr>
          <a:xfrm>
            <a:off x="7393294" y="1135911"/>
            <a:ext cx="2966763" cy="518243"/>
          </a:xfrm>
          <a:prstGeom prst="rect">
            <a:avLst/>
          </a:prstGeom>
        </p:spPr>
        <p:txBody>
          <a:bodyPr vert="horz" lIns="91440" tIns="45720" rIns="91440" bIns="45720" rtlCol="0" anchor="t">
            <a:noAutofit/>
          </a:bodyPr>
          <a:lst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endParaRPr lang="he-IL" sz="2200" dirty="0"/>
          </a:p>
        </p:txBody>
      </p:sp>
      <p:pic>
        <p:nvPicPr>
          <p:cNvPr id="5" name="תמונה 4">
            <a:extLst>
              <a:ext uri="{FF2B5EF4-FFF2-40B4-BE49-F238E27FC236}">
                <a16:creationId xmlns:a16="http://schemas.microsoft.com/office/drawing/2014/main" id="{D3420E5D-70EB-5C9D-C80A-513793505A9B}"/>
              </a:ext>
            </a:extLst>
          </p:cNvPr>
          <p:cNvPicPr>
            <a:picLocks noChangeAspect="1"/>
          </p:cNvPicPr>
          <p:nvPr/>
        </p:nvPicPr>
        <p:blipFill rotWithShape="1">
          <a:blip r:embed="rId3"/>
          <a:srcRect l="4711" t="1474" r="26996"/>
          <a:stretch/>
        </p:blipFill>
        <p:spPr>
          <a:xfrm>
            <a:off x="160020" y="651510"/>
            <a:ext cx="6973705" cy="4789170"/>
          </a:xfrm>
          <a:prstGeom prst="rect">
            <a:avLst/>
          </a:prstGeom>
        </p:spPr>
      </p:pic>
      <p:sp>
        <p:nvSpPr>
          <p:cNvPr id="7" name="תיבת טקסט 6">
            <a:extLst>
              <a:ext uri="{FF2B5EF4-FFF2-40B4-BE49-F238E27FC236}">
                <a16:creationId xmlns:a16="http://schemas.microsoft.com/office/drawing/2014/main" id="{ED4858F7-373A-A7A7-9B72-CD275F205835}"/>
              </a:ext>
            </a:extLst>
          </p:cNvPr>
          <p:cNvSpPr txBox="1"/>
          <p:nvPr/>
        </p:nvSpPr>
        <p:spPr>
          <a:xfrm>
            <a:off x="8321040" y="1314450"/>
            <a:ext cx="3429000" cy="4247317"/>
          </a:xfrm>
          <a:prstGeom prst="rect">
            <a:avLst/>
          </a:prstGeom>
          <a:noFill/>
        </p:spPr>
        <p:txBody>
          <a:bodyPr wrap="square" rtlCol="1">
            <a:spAutoFit/>
          </a:bodyPr>
          <a:lstStyle/>
          <a:p>
            <a:r>
              <a:rPr lang="en-US" dirty="0">
                <a:solidFill>
                  <a:schemeClr val="bg1"/>
                </a:solidFill>
              </a:rPr>
              <a:t> The </a:t>
            </a:r>
            <a:r>
              <a:rPr lang="en-US" dirty="0" err="1">
                <a:solidFill>
                  <a:schemeClr val="bg1"/>
                </a:solidFill>
              </a:rPr>
              <a:t>df</a:t>
            </a:r>
            <a:r>
              <a:rPr lang="en-US" dirty="0">
                <a:solidFill>
                  <a:schemeClr val="bg1"/>
                </a:solidFill>
              </a:rPr>
              <a:t> argument is a pandas </a:t>
            </a:r>
            <a:r>
              <a:rPr lang="en-US" dirty="0" err="1">
                <a:solidFill>
                  <a:schemeClr val="bg1"/>
                </a:solidFill>
              </a:rPr>
              <a:t>DataFrame</a:t>
            </a:r>
            <a:r>
              <a:rPr lang="en-US" dirty="0">
                <a:solidFill>
                  <a:schemeClr val="bg1"/>
                </a:solidFill>
              </a:rPr>
              <a:t> that will be populated with the data from the Yad2 website.</a:t>
            </a:r>
          </a:p>
          <a:p>
            <a:endParaRPr lang="en-US" dirty="0">
              <a:solidFill>
                <a:schemeClr val="bg1"/>
              </a:solidFill>
            </a:endParaRPr>
          </a:p>
          <a:p>
            <a:r>
              <a:rPr lang="en-US" dirty="0">
                <a:solidFill>
                  <a:schemeClr val="bg1"/>
                </a:solidFill>
              </a:rPr>
              <a:t>This defines a variable called </a:t>
            </a:r>
            <a:r>
              <a:rPr lang="en-US" dirty="0" err="1">
                <a:solidFill>
                  <a:schemeClr val="bg1"/>
                </a:solidFill>
              </a:rPr>
              <a:t>base_url_to_adjust</a:t>
            </a:r>
            <a:r>
              <a:rPr lang="en-US" dirty="0">
                <a:solidFill>
                  <a:schemeClr val="bg1"/>
                </a:solidFill>
              </a:rPr>
              <a:t> that contains the base URL for the Yad2 website. The page parameter in the URL will be incremented from 2 to 220, which will allow us to crawl the first 220 pages of the website.</a:t>
            </a:r>
            <a:br>
              <a:rPr lang="en-US" dirty="0">
                <a:solidFill>
                  <a:schemeClr val="bg1"/>
                </a:solidFill>
              </a:rPr>
            </a:br>
            <a:endParaRPr lang="he-IL" dirty="0">
              <a:solidFill>
                <a:schemeClr val="bg1"/>
              </a:solidFill>
            </a:endParaRPr>
          </a:p>
        </p:txBody>
      </p:sp>
      <p:cxnSp>
        <p:nvCxnSpPr>
          <p:cNvPr id="16" name="מחבר: מרפקי 15">
            <a:extLst>
              <a:ext uri="{FF2B5EF4-FFF2-40B4-BE49-F238E27FC236}">
                <a16:creationId xmlns:a16="http://schemas.microsoft.com/office/drawing/2014/main" id="{E84DDB8A-B1DC-AC19-2746-3C3293078864}"/>
              </a:ext>
            </a:extLst>
          </p:cNvPr>
          <p:cNvCxnSpPr>
            <a:cxnSpLocks/>
            <a:endCxn id="7" idx="1"/>
          </p:cNvCxnSpPr>
          <p:nvPr/>
        </p:nvCxnSpPr>
        <p:spPr>
          <a:xfrm rot="16200000" flipH="1">
            <a:off x="6670565" y="1787634"/>
            <a:ext cx="2135090" cy="11658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מחבר: מרפקי 19">
            <a:extLst>
              <a:ext uri="{FF2B5EF4-FFF2-40B4-BE49-F238E27FC236}">
                <a16:creationId xmlns:a16="http://schemas.microsoft.com/office/drawing/2014/main" id="{6BF0E810-68B4-81F8-5086-ADCDB28E4992}"/>
              </a:ext>
            </a:extLst>
          </p:cNvPr>
          <p:cNvCxnSpPr>
            <a:cxnSpLocks/>
            <a:endCxn id="7" idx="0"/>
          </p:cNvCxnSpPr>
          <p:nvPr/>
        </p:nvCxnSpPr>
        <p:spPr>
          <a:xfrm>
            <a:off x="2929890" y="963930"/>
            <a:ext cx="7105650" cy="3505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תיבת טקסט 27">
            <a:extLst>
              <a:ext uri="{FF2B5EF4-FFF2-40B4-BE49-F238E27FC236}">
                <a16:creationId xmlns:a16="http://schemas.microsoft.com/office/drawing/2014/main" id="{FDFC418F-1FA8-2F63-F21F-9A9145A05ADA}"/>
              </a:ext>
            </a:extLst>
          </p:cNvPr>
          <p:cNvSpPr txBox="1"/>
          <p:nvPr/>
        </p:nvSpPr>
        <p:spPr>
          <a:xfrm>
            <a:off x="8206740" y="5380672"/>
            <a:ext cx="3417570" cy="1477328"/>
          </a:xfrm>
          <a:prstGeom prst="rect">
            <a:avLst/>
          </a:prstGeom>
          <a:noFill/>
        </p:spPr>
        <p:txBody>
          <a:bodyPr wrap="square" rtlCol="1">
            <a:spAutoFit/>
          </a:bodyPr>
          <a:lstStyle/>
          <a:p>
            <a:r>
              <a:rPr lang="en-US" dirty="0">
                <a:solidFill>
                  <a:schemeClr val="bg1"/>
                </a:solidFill>
              </a:rPr>
              <a:t>This pauses the execution of the code for 4 seconds. This is done to prevent overloading the Yad2 website.</a:t>
            </a:r>
            <a:endParaRPr lang="he-IL" dirty="0">
              <a:solidFill>
                <a:schemeClr val="bg1"/>
              </a:solidFill>
            </a:endParaRPr>
          </a:p>
        </p:txBody>
      </p:sp>
      <p:cxnSp>
        <p:nvCxnSpPr>
          <p:cNvPr id="36" name="מחבר: מרפקי 35">
            <a:extLst>
              <a:ext uri="{FF2B5EF4-FFF2-40B4-BE49-F238E27FC236}">
                <a16:creationId xmlns:a16="http://schemas.microsoft.com/office/drawing/2014/main" id="{83CA5FF6-CAF5-2783-0148-94F80CA85E8B}"/>
              </a:ext>
            </a:extLst>
          </p:cNvPr>
          <p:cNvCxnSpPr>
            <a:cxnSpLocks/>
          </p:cNvCxnSpPr>
          <p:nvPr/>
        </p:nvCxnSpPr>
        <p:spPr>
          <a:xfrm>
            <a:off x="2583180" y="2788920"/>
            <a:ext cx="5554980" cy="27203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תיבת טקסט 2">
            <a:extLst>
              <a:ext uri="{FF2B5EF4-FFF2-40B4-BE49-F238E27FC236}">
                <a16:creationId xmlns:a16="http://schemas.microsoft.com/office/drawing/2014/main" id="{731F68A0-CC30-FA60-5EB6-07D330E37234}"/>
              </a:ext>
            </a:extLst>
          </p:cNvPr>
          <p:cNvSpPr txBox="1"/>
          <p:nvPr/>
        </p:nvSpPr>
        <p:spPr>
          <a:xfrm>
            <a:off x="297180" y="5531941"/>
            <a:ext cx="7772400" cy="1200329"/>
          </a:xfrm>
          <a:prstGeom prst="rect">
            <a:avLst/>
          </a:prstGeom>
          <a:noFill/>
        </p:spPr>
        <p:txBody>
          <a:bodyPr wrap="square" rtlCol="1">
            <a:spAutoFit/>
          </a:bodyPr>
          <a:lstStyle/>
          <a:p>
            <a:r>
              <a:rPr lang="en-US" dirty="0">
                <a:solidFill>
                  <a:schemeClr val="bg1"/>
                </a:solidFill>
                <a:highlight>
                  <a:srgbClr val="C0C0C0"/>
                </a:highlight>
              </a:rPr>
              <a:t>This code will crawl the first 220 pages of the Yad2 website for cars that are priced only. The data from each page will be stored in a pandas </a:t>
            </a:r>
            <a:r>
              <a:rPr lang="en-US" dirty="0" err="1">
                <a:solidFill>
                  <a:schemeClr val="bg1"/>
                </a:solidFill>
                <a:highlight>
                  <a:srgbClr val="C0C0C0"/>
                </a:highlight>
              </a:rPr>
              <a:t>DataFrame</a:t>
            </a:r>
            <a:r>
              <a:rPr lang="en-US" dirty="0">
                <a:solidFill>
                  <a:schemeClr val="bg1"/>
                </a:solidFill>
                <a:highlight>
                  <a:srgbClr val="C0C0C0"/>
                </a:highlight>
              </a:rPr>
              <a:t> and the </a:t>
            </a:r>
            <a:r>
              <a:rPr lang="en-US" dirty="0" err="1">
                <a:solidFill>
                  <a:schemeClr val="bg1"/>
                </a:solidFill>
                <a:highlight>
                  <a:srgbClr val="C0C0C0"/>
                </a:highlight>
              </a:rPr>
              <a:t>DataFrame</a:t>
            </a:r>
            <a:r>
              <a:rPr lang="en-US" dirty="0">
                <a:solidFill>
                  <a:schemeClr val="bg1"/>
                </a:solidFill>
                <a:highlight>
                  <a:srgbClr val="C0C0C0"/>
                </a:highlight>
              </a:rPr>
              <a:t> will be returned by the function.</a:t>
            </a:r>
            <a:endParaRPr lang="he-IL" dirty="0">
              <a:solidFill>
                <a:schemeClr val="bg1"/>
              </a:solidFill>
              <a:highlight>
                <a:srgbClr val="C0C0C0"/>
              </a:highlight>
            </a:endParaRPr>
          </a:p>
        </p:txBody>
      </p:sp>
    </p:spTree>
    <p:extLst>
      <p:ext uri="{BB962C8B-B14F-4D97-AF65-F5344CB8AC3E}">
        <p14:creationId xmlns:p14="http://schemas.microsoft.com/office/powerpoint/2010/main" val="256482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15276F-6EB4-4F19-90E3-B304736A99D7}"/>
              </a:ext>
            </a:extLst>
          </p:cNvPr>
          <p:cNvSpPr>
            <a:spLocks noGrp="1"/>
          </p:cNvSpPr>
          <p:nvPr>
            <p:ph type="title"/>
          </p:nvPr>
        </p:nvSpPr>
        <p:spPr>
          <a:xfrm>
            <a:off x="250187" y="179341"/>
            <a:ext cx="8021234" cy="786353"/>
          </a:xfrm>
        </p:spPr>
        <p:txBody>
          <a:bodyPr/>
          <a:lstStyle/>
          <a:p>
            <a:r>
              <a:rPr lang="en-US" sz="4000" b="1" u="sng" dirty="0">
                <a:solidFill>
                  <a:schemeClr val="bg1"/>
                </a:solidFill>
              </a:rPr>
              <a:t>EDA (</a:t>
            </a:r>
            <a:r>
              <a:rPr lang="en-US" sz="4000" b="1" i="1" u="sng" dirty="0">
                <a:solidFill>
                  <a:schemeClr val="bg1"/>
                </a:solidFill>
              </a:rPr>
              <a:t>exploratory data analysis)</a:t>
            </a:r>
            <a:endParaRPr lang="he-IL" sz="4000" b="1" u="sng" dirty="0">
              <a:solidFill>
                <a:schemeClr val="bg1"/>
              </a:solidFill>
            </a:endParaRPr>
          </a:p>
        </p:txBody>
      </p:sp>
      <p:sp>
        <p:nvSpPr>
          <p:cNvPr id="3" name="מציין מיקום תוכן 2">
            <a:extLst>
              <a:ext uri="{FF2B5EF4-FFF2-40B4-BE49-F238E27FC236}">
                <a16:creationId xmlns:a16="http://schemas.microsoft.com/office/drawing/2014/main" id="{2D49F34B-53FF-4108-9082-134C8914DB36}"/>
              </a:ext>
            </a:extLst>
          </p:cNvPr>
          <p:cNvSpPr>
            <a:spLocks noGrp="1"/>
          </p:cNvSpPr>
          <p:nvPr>
            <p:ph idx="1"/>
          </p:nvPr>
        </p:nvSpPr>
        <p:spPr>
          <a:xfrm>
            <a:off x="215897" y="1662924"/>
            <a:ext cx="3613153" cy="5057916"/>
          </a:xfrm>
        </p:spPr>
        <p:txBody>
          <a:bodyPr>
            <a:normAutofit/>
          </a:bodyPr>
          <a:lstStyle/>
          <a:p>
            <a:pPr marL="0" indent="0" algn="l" rtl="0">
              <a:buNone/>
            </a:pPr>
            <a:r>
              <a:rPr lang="en-US" sz="1600" dirty="0">
                <a:solidFill>
                  <a:schemeClr val="bg1"/>
                </a:solidFill>
                <a:highlight>
                  <a:srgbClr val="C0C0C0"/>
                </a:highlight>
              </a:rPr>
              <a:t>According to the table we have found out that we need to handle with data that miss matches.</a:t>
            </a:r>
          </a:p>
          <a:p>
            <a:pPr algn="l" rtl="0"/>
            <a:r>
              <a:rPr lang="en-US" sz="1600" dirty="0">
                <a:solidFill>
                  <a:schemeClr val="bg1"/>
                </a:solidFill>
                <a:highlight>
                  <a:srgbClr val="C0C0C0"/>
                </a:highlight>
              </a:rPr>
              <a:t>- Deleting duplicate rows.</a:t>
            </a:r>
          </a:p>
          <a:p>
            <a:pPr algn="l" rtl="0"/>
            <a:r>
              <a:rPr lang="en-US" sz="1600" dirty="0">
                <a:solidFill>
                  <a:schemeClr val="bg1"/>
                </a:solidFill>
                <a:highlight>
                  <a:srgbClr val="C0C0C0"/>
                </a:highlight>
              </a:rPr>
              <a:t>-Deleting unnecessary columns that will help to refine the result in the machine learning phase</a:t>
            </a:r>
          </a:p>
          <a:p>
            <a:pPr algn="l" rtl="0"/>
            <a:r>
              <a:rPr lang="en-US" sz="1600" dirty="0">
                <a:solidFill>
                  <a:schemeClr val="bg1"/>
                </a:solidFill>
                <a:highlight>
                  <a:srgbClr val="C0C0C0"/>
                </a:highlight>
              </a:rPr>
              <a:t>-Changing the column names to English</a:t>
            </a:r>
          </a:p>
          <a:p>
            <a:pPr algn="l" rtl="0"/>
            <a:r>
              <a:rPr lang="en-US" sz="1600" dirty="0">
                <a:solidFill>
                  <a:schemeClr val="bg1"/>
                </a:solidFill>
                <a:highlight>
                  <a:srgbClr val="C0C0C0"/>
                </a:highlight>
              </a:rPr>
              <a:t>-Deleting None's</a:t>
            </a:r>
          </a:p>
          <a:p>
            <a:pPr algn="l" rtl="0"/>
            <a:r>
              <a:rPr lang="en-US" sz="1600" dirty="0">
                <a:solidFill>
                  <a:schemeClr val="bg1"/>
                </a:solidFill>
                <a:highlight>
                  <a:srgbClr val="C0C0C0"/>
                </a:highlight>
              </a:rPr>
              <a:t>-We wanted to extract a new horsepower column from the sub model column and then delete it.</a:t>
            </a:r>
          </a:p>
          <a:p>
            <a:pPr algn="l" rtl="0"/>
            <a:endParaRPr lang="en-US" sz="1600" dirty="0">
              <a:solidFill>
                <a:schemeClr val="bg1"/>
              </a:solidFill>
              <a:highlight>
                <a:srgbClr val="C0C0C0"/>
              </a:highlight>
            </a:endParaRPr>
          </a:p>
          <a:p>
            <a:pPr marL="0" indent="0" algn="l" rtl="0">
              <a:buNone/>
            </a:pPr>
            <a:endParaRPr lang="en-US" sz="1600" dirty="0">
              <a:solidFill>
                <a:schemeClr val="bg1"/>
              </a:solidFill>
              <a:highlight>
                <a:srgbClr val="C0C0C0"/>
              </a:highlight>
            </a:endParaRPr>
          </a:p>
        </p:txBody>
      </p:sp>
      <p:graphicFrame>
        <p:nvGraphicFramePr>
          <p:cNvPr id="4" name="דיאגרמה 3">
            <a:extLst>
              <a:ext uri="{FF2B5EF4-FFF2-40B4-BE49-F238E27FC236}">
                <a16:creationId xmlns:a16="http://schemas.microsoft.com/office/drawing/2014/main" id="{717687DE-72D1-4670-A8C3-C3A3D1968821}"/>
              </a:ext>
            </a:extLst>
          </p:cNvPr>
          <p:cNvGraphicFramePr/>
          <p:nvPr>
            <p:extLst>
              <p:ext uri="{D42A27DB-BD31-4B8C-83A1-F6EECF244321}">
                <p14:modId xmlns:p14="http://schemas.microsoft.com/office/powerpoint/2010/main" val="1647676013"/>
              </p:ext>
            </p:extLst>
          </p:nvPr>
        </p:nvGraphicFramePr>
        <p:xfrm>
          <a:off x="0" y="6071647"/>
          <a:ext cx="12192000" cy="786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7" name="תמונה 36">
            <a:extLst>
              <a:ext uri="{FF2B5EF4-FFF2-40B4-BE49-F238E27FC236}">
                <a16:creationId xmlns:a16="http://schemas.microsoft.com/office/drawing/2014/main" id="{0DE3A1FE-99B3-B53C-E51B-DB6705F4EDF5}"/>
              </a:ext>
            </a:extLst>
          </p:cNvPr>
          <p:cNvPicPr>
            <a:picLocks noChangeAspect="1"/>
          </p:cNvPicPr>
          <p:nvPr/>
        </p:nvPicPr>
        <p:blipFill>
          <a:blip r:embed="rId8"/>
          <a:stretch>
            <a:fillRect/>
          </a:stretch>
        </p:blipFill>
        <p:spPr>
          <a:xfrm>
            <a:off x="4171950" y="1448326"/>
            <a:ext cx="7894320" cy="5055344"/>
          </a:xfrm>
          <a:prstGeom prst="rect">
            <a:avLst/>
          </a:prstGeom>
        </p:spPr>
      </p:pic>
    </p:spTree>
    <p:extLst>
      <p:ext uri="{BB962C8B-B14F-4D97-AF65-F5344CB8AC3E}">
        <p14:creationId xmlns:p14="http://schemas.microsoft.com/office/powerpoint/2010/main" val="187215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3333E104-E92A-2911-FA7E-5CDEA675EE61}"/>
              </a:ext>
            </a:extLst>
          </p:cNvPr>
          <p:cNvPicPr>
            <a:picLocks noChangeAspect="1"/>
          </p:cNvPicPr>
          <p:nvPr/>
        </p:nvPicPr>
        <p:blipFill>
          <a:blip r:embed="rId3"/>
          <a:stretch>
            <a:fillRect/>
          </a:stretch>
        </p:blipFill>
        <p:spPr>
          <a:xfrm>
            <a:off x="4652010" y="1303020"/>
            <a:ext cx="7417640" cy="2230162"/>
          </a:xfrm>
          <a:prstGeom prst="rect">
            <a:avLst/>
          </a:prstGeom>
        </p:spPr>
      </p:pic>
      <p:pic>
        <p:nvPicPr>
          <p:cNvPr id="7" name="תמונה 6">
            <a:extLst>
              <a:ext uri="{FF2B5EF4-FFF2-40B4-BE49-F238E27FC236}">
                <a16:creationId xmlns:a16="http://schemas.microsoft.com/office/drawing/2014/main" id="{05A0A30D-F795-C7B2-9E60-4CD595FD59C9}"/>
              </a:ext>
            </a:extLst>
          </p:cNvPr>
          <p:cNvPicPr>
            <a:picLocks noChangeAspect="1"/>
          </p:cNvPicPr>
          <p:nvPr/>
        </p:nvPicPr>
        <p:blipFill>
          <a:blip r:embed="rId4"/>
          <a:stretch>
            <a:fillRect/>
          </a:stretch>
        </p:blipFill>
        <p:spPr>
          <a:xfrm>
            <a:off x="118629" y="3566160"/>
            <a:ext cx="4237432" cy="2438466"/>
          </a:xfrm>
          <a:prstGeom prst="rect">
            <a:avLst/>
          </a:prstGeom>
        </p:spPr>
      </p:pic>
      <p:grpSp>
        <p:nvGrpSpPr>
          <p:cNvPr id="11" name="קבוצה 10">
            <a:extLst>
              <a:ext uri="{FF2B5EF4-FFF2-40B4-BE49-F238E27FC236}">
                <a16:creationId xmlns:a16="http://schemas.microsoft.com/office/drawing/2014/main" id="{D71EA1DB-BB4A-89FC-4906-2A63194D8E75}"/>
              </a:ext>
            </a:extLst>
          </p:cNvPr>
          <p:cNvGrpSpPr/>
          <p:nvPr/>
        </p:nvGrpSpPr>
        <p:grpSpPr>
          <a:xfrm>
            <a:off x="8838183" y="6061142"/>
            <a:ext cx="3344690" cy="786352"/>
            <a:chOff x="9034264" y="0"/>
            <a:chExt cx="3153171" cy="786352"/>
          </a:xfrm>
          <a:solidFill>
            <a:schemeClr val="accent1"/>
          </a:solidFill>
        </p:grpSpPr>
        <p:sp>
          <p:nvSpPr>
            <p:cNvPr id="12" name="חץ: מחומש 11">
              <a:extLst>
                <a:ext uri="{FF2B5EF4-FFF2-40B4-BE49-F238E27FC236}">
                  <a16:creationId xmlns:a16="http://schemas.microsoft.com/office/drawing/2014/main" id="{546E9C76-1468-F251-2000-8B9729B0097B}"/>
                </a:ext>
              </a:extLst>
            </p:cNvPr>
            <p:cNvSpPr/>
            <p:nvPr/>
          </p:nvSpPr>
          <p:spPr>
            <a:xfrm rot="10800000">
              <a:off x="9034264" y="0"/>
              <a:ext cx="3153171" cy="786352"/>
            </a:xfrm>
            <a:prstGeom prst="homePlat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חץ: מחומש 4">
              <a:extLst>
                <a:ext uri="{FF2B5EF4-FFF2-40B4-BE49-F238E27FC236}">
                  <a16:creationId xmlns:a16="http://schemas.microsoft.com/office/drawing/2014/main" id="{3362FCC1-9AB1-BA16-CAC1-53AB75BFC542}"/>
                </a:ext>
              </a:extLst>
            </p:cNvPr>
            <p:cNvSpPr txBox="1"/>
            <p:nvPr/>
          </p:nvSpPr>
          <p:spPr>
            <a:xfrm>
              <a:off x="9230852" y="0"/>
              <a:ext cx="2956583" cy="786352"/>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29337" tIns="58674" rIns="117348"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a:t>
              </a:r>
              <a:r>
                <a:rPr lang="en-US" sz="2400" kern="1200" dirty="0"/>
                <a:t> Acquisition</a:t>
              </a:r>
              <a:endParaRPr lang="he-IL" sz="2400" kern="1200" dirty="0"/>
            </a:p>
          </p:txBody>
        </p:sp>
      </p:grpSp>
      <p:grpSp>
        <p:nvGrpSpPr>
          <p:cNvPr id="14" name="קבוצה 13">
            <a:extLst>
              <a:ext uri="{FF2B5EF4-FFF2-40B4-BE49-F238E27FC236}">
                <a16:creationId xmlns:a16="http://schemas.microsoft.com/office/drawing/2014/main" id="{3EDEB904-F1E5-408D-2F09-97277389058B}"/>
              </a:ext>
            </a:extLst>
          </p:cNvPr>
          <p:cNvGrpSpPr/>
          <p:nvPr/>
        </p:nvGrpSpPr>
        <p:grpSpPr>
          <a:xfrm>
            <a:off x="6440886" y="6061142"/>
            <a:ext cx="2785403" cy="786352"/>
            <a:chOff x="6776839" y="0"/>
            <a:chExt cx="2821781" cy="786352"/>
          </a:xfrm>
          <a:solidFill>
            <a:schemeClr val="accent5"/>
          </a:solidFill>
        </p:grpSpPr>
        <p:sp>
          <p:nvSpPr>
            <p:cNvPr id="15" name="חץ: סוגר זוויתי 14">
              <a:extLst>
                <a:ext uri="{FF2B5EF4-FFF2-40B4-BE49-F238E27FC236}">
                  <a16:creationId xmlns:a16="http://schemas.microsoft.com/office/drawing/2014/main" id="{571DC43C-3616-40F8-0D86-16CA6F6C3501}"/>
                </a:ext>
              </a:extLst>
            </p:cNvPr>
            <p:cNvSpPr/>
            <p:nvPr/>
          </p:nvSpPr>
          <p:spPr>
            <a:xfrm rot="10800000">
              <a:off x="6776839" y="0"/>
              <a:ext cx="2821781" cy="786352"/>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חץ: סוגר זוויתי 6">
              <a:extLst>
                <a:ext uri="{FF2B5EF4-FFF2-40B4-BE49-F238E27FC236}">
                  <a16:creationId xmlns:a16="http://schemas.microsoft.com/office/drawing/2014/main" id="{91A5A121-ECD6-9702-64DE-60126B1065AE}"/>
                </a:ext>
              </a:extLst>
            </p:cNvPr>
            <p:cNvSpPr txBox="1"/>
            <p:nvPr/>
          </p:nvSpPr>
          <p:spPr>
            <a:xfrm rot="21600000">
              <a:off x="7170015"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a:lnSpc>
                  <a:spcPct val="90000"/>
                </a:lnSpc>
                <a:spcBef>
                  <a:spcPct val="0"/>
                </a:spcBef>
                <a:spcAft>
                  <a:spcPct val="35000"/>
                </a:spcAft>
                <a:buNone/>
              </a:pPr>
              <a:r>
                <a:rPr lang="en-US" sz="2200" kern="1200"/>
                <a:t>EDA</a:t>
              </a:r>
              <a:endParaRPr lang="he-IL" sz="2200" kern="1200" dirty="0"/>
            </a:p>
          </p:txBody>
        </p:sp>
      </p:grpSp>
      <p:grpSp>
        <p:nvGrpSpPr>
          <p:cNvPr id="17" name="קבוצה 16">
            <a:extLst>
              <a:ext uri="{FF2B5EF4-FFF2-40B4-BE49-F238E27FC236}">
                <a16:creationId xmlns:a16="http://schemas.microsoft.com/office/drawing/2014/main" id="{B6244B6F-3726-907D-DF85-CF4D68031D1A}"/>
              </a:ext>
            </a:extLst>
          </p:cNvPr>
          <p:cNvGrpSpPr/>
          <p:nvPr/>
        </p:nvGrpSpPr>
        <p:grpSpPr>
          <a:xfrm>
            <a:off x="3322298" y="6061142"/>
            <a:ext cx="3569810" cy="786352"/>
            <a:chOff x="4519414" y="0"/>
            <a:chExt cx="2821781" cy="786352"/>
          </a:xfrm>
          <a:solidFill>
            <a:schemeClr val="accent5"/>
          </a:solidFill>
        </p:grpSpPr>
        <p:sp>
          <p:nvSpPr>
            <p:cNvPr id="18" name="חץ: סוגר זוויתי 17">
              <a:extLst>
                <a:ext uri="{FF2B5EF4-FFF2-40B4-BE49-F238E27FC236}">
                  <a16:creationId xmlns:a16="http://schemas.microsoft.com/office/drawing/2014/main" id="{9F5A9B5E-73B2-6401-553C-295C548A7407}"/>
                </a:ext>
              </a:extLst>
            </p:cNvPr>
            <p:cNvSpPr/>
            <p:nvPr/>
          </p:nvSpPr>
          <p:spPr>
            <a:xfrm rot="10800000">
              <a:off x="4519414" y="0"/>
              <a:ext cx="2821781" cy="786352"/>
            </a:xfrm>
            <a:prstGeom prst="chevron">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חץ: סוגר זוויתי 8">
              <a:extLst>
                <a:ext uri="{FF2B5EF4-FFF2-40B4-BE49-F238E27FC236}">
                  <a16:creationId xmlns:a16="http://schemas.microsoft.com/office/drawing/2014/main" id="{AF500D28-FA24-5739-3342-B008CC430CCC}"/>
                </a:ext>
              </a:extLst>
            </p:cNvPr>
            <p:cNvSpPr txBox="1"/>
            <p:nvPr/>
          </p:nvSpPr>
          <p:spPr>
            <a:xfrm rot="21600000">
              <a:off x="4912590" y="0"/>
              <a:ext cx="2035429" cy="78635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a:lnSpc>
                  <a:spcPct val="90000"/>
                </a:lnSpc>
                <a:spcBef>
                  <a:spcPct val="0"/>
                </a:spcBef>
                <a:spcAft>
                  <a:spcPct val="35000"/>
                </a:spcAft>
                <a:buNone/>
              </a:pPr>
              <a:r>
                <a:rPr lang="en-US" sz="2200" kern="1200" dirty="0"/>
                <a:t>Machine Learning</a:t>
              </a:r>
              <a:endParaRPr lang="he-IL" sz="2200" kern="1200" dirty="0"/>
            </a:p>
          </p:txBody>
        </p:sp>
      </p:grpSp>
      <p:grpSp>
        <p:nvGrpSpPr>
          <p:cNvPr id="20" name="קבוצה 19">
            <a:extLst>
              <a:ext uri="{FF2B5EF4-FFF2-40B4-BE49-F238E27FC236}">
                <a16:creationId xmlns:a16="http://schemas.microsoft.com/office/drawing/2014/main" id="{DCAFEA92-F3EE-D6FA-B40D-B22912AA08AA}"/>
              </a:ext>
            </a:extLst>
          </p:cNvPr>
          <p:cNvGrpSpPr/>
          <p:nvPr/>
        </p:nvGrpSpPr>
        <p:grpSpPr>
          <a:xfrm>
            <a:off x="0" y="6071648"/>
            <a:ext cx="3730858" cy="786352"/>
            <a:chOff x="2261989" y="0"/>
            <a:chExt cx="2821781" cy="786352"/>
          </a:xfrm>
        </p:grpSpPr>
        <p:sp>
          <p:nvSpPr>
            <p:cNvPr id="21" name="חץ: סוגר זוויתי 20">
              <a:extLst>
                <a:ext uri="{FF2B5EF4-FFF2-40B4-BE49-F238E27FC236}">
                  <a16:creationId xmlns:a16="http://schemas.microsoft.com/office/drawing/2014/main" id="{E4BBBFF7-7ABA-0142-3F5C-92BC2DB25BD5}"/>
                </a:ext>
              </a:extLst>
            </p:cNvPr>
            <p:cNvSpPr/>
            <p:nvPr/>
          </p:nvSpPr>
          <p:spPr>
            <a:xfrm rot="10800000">
              <a:off x="2261989" y="0"/>
              <a:ext cx="2821781" cy="78635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חץ: סוגר זוויתי 10">
              <a:extLst>
                <a:ext uri="{FF2B5EF4-FFF2-40B4-BE49-F238E27FC236}">
                  <a16:creationId xmlns:a16="http://schemas.microsoft.com/office/drawing/2014/main" id="{DEA641EC-C4E8-87B2-311C-1C01E81456A8}"/>
                </a:ext>
              </a:extLst>
            </p:cNvPr>
            <p:cNvSpPr txBox="1"/>
            <p:nvPr/>
          </p:nvSpPr>
          <p:spPr>
            <a:xfrm rot="21600000">
              <a:off x="2655165" y="0"/>
              <a:ext cx="2035429" cy="7863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337" tIns="58674" rIns="88011"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Conclusions</a:t>
              </a:r>
              <a:endParaRPr lang="he-IL" sz="2200" kern="1200" dirty="0"/>
            </a:p>
          </p:txBody>
        </p:sp>
      </p:grpSp>
      <p:sp>
        <p:nvSpPr>
          <p:cNvPr id="23" name="תיבת טקסט 22">
            <a:extLst>
              <a:ext uri="{FF2B5EF4-FFF2-40B4-BE49-F238E27FC236}">
                <a16:creationId xmlns:a16="http://schemas.microsoft.com/office/drawing/2014/main" id="{E14F2923-B339-B4A9-4AF5-A89992FFA3F7}"/>
              </a:ext>
            </a:extLst>
          </p:cNvPr>
          <p:cNvSpPr txBox="1"/>
          <p:nvPr/>
        </p:nvSpPr>
        <p:spPr>
          <a:xfrm>
            <a:off x="6035040" y="3863340"/>
            <a:ext cx="5852160" cy="1754326"/>
          </a:xfrm>
          <a:prstGeom prst="rect">
            <a:avLst/>
          </a:prstGeom>
          <a:noFill/>
        </p:spPr>
        <p:txBody>
          <a:bodyPr wrap="square" rtlCol="1">
            <a:spAutoFit/>
          </a:bodyPr>
          <a:lstStyle/>
          <a:p>
            <a:r>
              <a:rPr lang="en-US" dirty="0">
                <a:solidFill>
                  <a:schemeClr val="bg1"/>
                </a:solidFill>
              </a:rPr>
              <a:t>We converted the data from string data to numeric data and deleted commas so that the conversion to integer happened without errors.</a:t>
            </a:r>
          </a:p>
          <a:p>
            <a:endParaRPr lang="en-US" dirty="0">
              <a:solidFill>
                <a:schemeClr val="bg1"/>
              </a:solidFill>
            </a:endParaRPr>
          </a:p>
          <a:p>
            <a:r>
              <a:rPr lang="en-US" dirty="0">
                <a:solidFill>
                  <a:schemeClr val="bg1"/>
                </a:solidFill>
              </a:rPr>
              <a:t>In the "date of putting it on the road" and the "test", we extract only the year.</a:t>
            </a:r>
            <a:endParaRPr lang="he-IL" dirty="0">
              <a:solidFill>
                <a:schemeClr val="bg1"/>
              </a:solidFill>
            </a:endParaRPr>
          </a:p>
        </p:txBody>
      </p:sp>
    </p:spTree>
    <p:extLst>
      <p:ext uri="{BB962C8B-B14F-4D97-AF65-F5344CB8AC3E}">
        <p14:creationId xmlns:p14="http://schemas.microsoft.com/office/powerpoint/2010/main" val="429045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4735</TotalTime>
  <Words>1752</Words>
  <Application>Microsoft Office PowerPoint</Application>
  <PresentationFormat>מסך רחב</PresentationFormat>
  <Paragraphs>140</Paragraphs>
  <Slides>16</Slides>
  <Notes>14</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16</vt:i4>
      </vt:variant>
    </vt:vector>
  </HeadingPairs>
  <TitlesOfParts>
    <vt:vector size="22" baseType="lpstr">
      <vt:lpstr>Arial</vt:lpstr>
      <vt:lpstr>Arial</vt:lpstr>
      <vt:lpstr>Calibri</vt:lpstr>
      <vt:lpstr>Century Gothic</vt:lpstr>
      <vt:lpstr>Wingdings 3</vt:lpstr>
      <vt:lpstr>יונים</vt:lpstr>
      <vt:lpstr>מצגת של PowerPoint‏</vt:lpstr>
      <vt:lpstr>Elaboration on research process</vt:lpstr>
      <vt:lpstr>Data sources</vt:lpstr>
      <vt:lpstr>מצגת של PowerPoint‏</vt:lpstr>
      <vt:lpstr>Packages used during the research: </vt:lpstr>
      <vt:lpstr>A little bit of code…</vt:lpstr>
      <vt:lpstr>A little bit of code…</vt:lpstr>
      <vt:lpstr>EDA (exploratory data analysis)</vt:lpstr>
      <vt:lpstr>מצגת של PowerPoint‏</vt:lpstr>
      <vt:lpstr>Let’s observe some insights:</vt:lpstr>
      <vt:lpstr>Let’s observe some insights:</vt:lpstr>
      <vt:lpstr>מצגת של PowerPoint‏</vt:lpstr>
      <vt:lpstr>Machine Learning</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 popularity prediction</dc:title>
  <dc:creator>Yaniv</dc:creator>
  <cp:lastModifiedBy>נעה ממן</cp:lastModifiedBy>
  <cp:revision>43</cp:revision>
  <dcterms:created xsi:type="dcterms:W3CDTF">2021-12-13T10:34:35Z</dcterms:created>
  <dcterms:modified xsi:type="dcterms:W3CDTF">2023-06-16T13:09:02Z</dcterms:modified>
</cp:coreProperties>
</file>